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1.xml.rels" ContentType="application/vnd.openxmlformats-package.relationships+xml"/>
  <Override PartName="/ppt/notesSlides/notesSlide36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51.png" ContentType="image/png"/>
  <Override PartName="/ppt/media/image9.jpeg" ContentType="image/jpeg"/>
  <Override PartName="/ppt/media/image59.png" ContentType="image/png"/>
  <Override PartName="/ppt/media/image3.png" ContentType="image/png"/>
  <Override PartName="/ppt/media/image28.png" ContentType="image/png"/>
  <Override PartName="/ppt/media/image1.jpeg" ContentType="image/jpeg"/>
  <Override PartName="/ppt/media/image8.png" ContentType="image/png"/>
  <Override PartName="/ppt/media/image38.png" ContentType="image/png"/>
  <Override PartName="/ppt/media/image2.jpeg" ContentType="image/jpeg"/>
  <Override PartName="/ppt/media/image58.png" ContentType="image/png"/>
  <Override PartName="/ppt/media/image4.jpeg" ContentType="image/jpeg"/>
  <Override PartName="/ppt/media/image5.png" ContentType="image/png"/>
  <Override PartName="/ppt/media/image21.png" ContentType="image/png"/>
  <Override PartName="/ppt/media/image6.jpeg" ContentType="image/jpeg"/>
  <Override PartName="/ppt/media/image7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46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2.png" ContentType="image/png"/>
  <Override PartName="/ppt/media/image19.jpeg" ContentType="image/jpeg"/>
  <Override PartName="/ppt/media/image44.png" ContentType="image/png"/>
  <Override PartName="/ppt/media/image20.jpeg" ContentType="image/jpe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2.png" ContentType="image/png"/>
  <Override PartName="/ppt/media/image30.jpeg" ContentType="image/jpeg"/>
  <Override PartName="/ppt/media/image31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9.png" ContentType="image/png"/>
  <Override PartName="/ppt/media/image40.png" ContentType="image/png"/>
  <Override PartName="/ppt/media/image41.jpeg" ContentType="image/jpeg"/>
  <Override PartName="/ppt/media/image42.png" ContentType="image/png"/>
  <Override PartName="/ppt/media/image43.png" ContentType="image/png"/>
  <Override PartName="/ppt/media/image45.jpeg" ContentType="image/jpe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57.png" ContentType="image/png"/>
  <Override PartName="/ppt/media/image60.png" ContentType="image/png"/>
  <Override PartName="/ppt/media/image61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bg-BG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bg-BG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bg-BG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bg-BG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bg-BG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bg-BG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bg-BG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26AA734D-A0E2-4E3A-B7C3-25E36ED4E9D7}" type="slidenum">
              <a:rPr b="0" lang="bg-BG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bg-BG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.xml"/><Relationship Id="rId4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4.xml"/><Relationship Id="rId4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5.xml"/><Relationship Id="rId4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6.xml"/><Relationship Id="rId4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7.xml"/><Relationship Id="rId4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8.xml"/><Relationship Id="rId4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9.xml"/><Relationship Id="rId4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.xml"/><Relationship Id="rId4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5.xml"/><Relationship Id="rId4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6.xml"/><Relationship Id="rId4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9.xml"/><Relationship Id="rId4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40.xml"/><Relationship Id="rId4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41.xml"/><Relationship Id="rId4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5.xml"/><Relationship Id="rId4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7.xml"/><Relationship Id="rId4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8.xml"/><Relationship Id="rId4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99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8D65159-70F8-46D5-8108-8CC4B6D276C2}" type="slidenum"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extShape 1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D6F59EF-EED1-4CE6-98B5-906EF1424797}" type="slidenum"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##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688320" y="4416120"/>
            <a:ext cx="5504400" cy="4182120"/>
          </a:xfrm>
          <a:prstGeom prst="rect">
            <a:avLst/>
          </a:prstGeom>
        </p:spPr>
        <p:txBody>
          <a:bodyPr/>
          <a:p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TextShape 1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5918C84-58F0-4274-8CAA-ED89F033D116}" type="slidenum"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##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688320" y="4416120"/>
            <a:ext cx="5504400" cy="4182120"/>
          </a:xfrm>
          <a:prstGeom prst="rect">
            <a:avLst/>
          </a:prstGeom>
        </p:spPr>
        <p:txBody>
          <a:bodyPr/>
          <a:p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3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24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7E4A7DD-536B-4A2E-8E0D-4EE2339B1E8F}" type="slidenum"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6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27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0C3443B-4431-4B83-B9E9-A6FA9CCF64ED}" type="slidenum"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9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30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11B2318-9473-421B-8AB2-197BF961461E}" type="slidenum"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33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5128242-100B-45DA-940A-9CFC544C9A2E}" type="slidenum"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  <a:spcBef>
                <a:spcPts val="1199"/>
              </a:spcBef>
            </a:pPr>
            <a:r>
              <a:rPr b="1" lang="bg-BG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Transaction</a:t>
            </a:r>
            <a:r>
              <a:rPr b="0" lang="bg-BG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a sequence of actions (database operations) executed as a whole:</a:t>
            </a:r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9"/>
              </a:spcBef>
            </a:pPr>
            <a:r>
              <a:rPr b="0" lang="bg-BG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Either all of them complete successfully</a:t>
            </a:r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9"/>
              </a:spcBef>
            </a:pPr>
            <a:r>
              <a:rPr b="0" lang="bg-BG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none of the them</a:t>
            </a:r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9"/>
              </a:spcBef>
            </a:pPr>
            <a:r>
              <a:rPr b="0" lang="bg-BG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of transaction:</a:t>
            </a:r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9"/>
              </a:spcBef>
            </a:pPr>
            <a:r>
              <a:rPr b="0" lang="bg-BG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bank transfer from one account into another (withdrawal + deposit)</a:t>
            </a:r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9"/>
              </a:spcBef>
            </a:pPr>
            <a:r>
              <a:rPr b="0" lang="bg-BG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either the withdrawal or the deposit fails the whole operation is cancelled</a:t>
            </a:r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5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36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6BDDEEB-7073-494E-960F-A4744BD861FD}" type="slidenum"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98000"/>
              </a:lnSpc>
            </a:pPr>
            <a:r>
              <a:rPr b="0" lang="bg-BG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 a transaction</a:t>
            </a:r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98000"/>
              </a:lnSpc>
            </a:pPr>
            <a:r>
              <a:rPr b="1" lang="bg-BG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BEGIN TRANSACTION</a:t>
            </a:r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98000"/>
              </a:lnSpc>
            </a:pPr>
            <a:r>
              <a:rPr b="0" lang="bg-BG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Some RDBMS use implicit start, e.g. Oracle</a:t>
            </a:r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98000"/>
              </a:lnSpc>
            </a:pPr>
            <a:r>
              <a:rPr b="0" lang="bg-BG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Ending a transaction</a:t>
            </a:r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98000"/>
              </a:lnSpc>
            </a:pPr>
            <a:r>
              <a:rPr b="1" lang="bg-BG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COMMIT</a:t>
            </a:r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98000"/>
              </a:lnSpc>
            </a:pPr>
            <a:r>
              <a:rPr b="0" lang="bg-BG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Complete a successful transaction and persist all changes made</a:t>
            </a:r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98000"/>
              </a:lnSpc>
            </a:pPr>
            <a:r>
              <a:rPr b="1" lang="bg-BG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ROLLBACK</a:t>
            </a:r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98000"/>
              </a:lnSpc>
            </a:pPr>
            <a:r>
              <a:rPr b="0" lang="bg-BG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“</a:t>
            </a:r>
            <a:r>
              <a:rPr b="0" lang="bg-BG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Undo” changes from an aborted transaction</a:t>
            </a:r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98000"/>
              </a:lnSpc>
            </a:pPr>
            <a:r>
              <a:rPr b="0" lang="bg-BG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May be done automatically when failure occurs</a:t>
            </a:r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98000"/>
              </a:lnSpc>
            </a:pPr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8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39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51ED35A-488A-4FF0-8E1E-09883C1ACC15}" type="slidenum"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1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2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1512642-ADFC-44A8-A3A5-5AE9E9500827}" type="slidenum"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extShape 1"/>
          <p:cNvSpPr txBox="1"/>
          <p:nvPr/>
        </p:nvSpPr>
        <p:spPr>
          <a:xfrm>
            <a:off x="0" y="0"/>
            <a:ext cx="2971440" cy="251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*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1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(c) 2007 National Academy for Software Development - http://academy.devbg.org. All rights reserved. Unauthorized copying or re-distribution is strictly prohibited.*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2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E0CADD7-96C4-44BA-98D9-2AB5BAE060AB}" type="slidenum"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##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3" name="PlaceHolder 4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TextShape 1"/>
          <p:cNvSpPr txBox="1"/>
          <p:nvPr/>
        </p:nvSpPr>
        <p:spPr>
          <a:xfrm>
            <a:off x="0" y="0"/>
            <a:ext cx="2971440" cy="251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*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5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(c) 2007 National Academy for Software Development - http://academy.devbg.org. All rights reserved. Unauthorized copying or re-distribution is strictly prohibited.*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6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0B0A554-932D-400D-9F59-C82C48A04B69}" type="slidenum"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##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7" name="PlaceHolder 4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TextShape 1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6D1D08D-A74C-4B66-8ADB-513B5AE8C3D8}" type="slidenum"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##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688320" y="4416120"/>
            <a:ext cx="5504400" cy="4182120"/>
          </a:xfrm>
          <a:prstGeom prst="rect">
            <a:avLst/>
          </a:prstGeom>
        </p:spPr>
        <p:txBody>
          <a:bodyPr/>
          <a:p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extShape 1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6ACBE81-1072-4074-813B-EB6A89D32823}" type="slidenum"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##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688320" y="4416120"/>
            <a:ext cx="5504400" cy="4182120"/>
          </a:xfrm>
          <a:prstGeom prst="rect">
            <a:avLst/>
          </a:prstGeom>
        </p:spPr>
        <p:txBody>
          <a:bodyPr/>
          <a:p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828CAEF-BE1D-4A9D-A70B-46BF08491B23}" type="slidenum"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##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688320" y="4416120"/>
            <a:ext cx="5504400" cy="4182120"/>
          </a:xfrm>
          <a:prstGeom prst="rect">
            <a:avLst/>
          </a:prstGeom>
        </p:spPr>
        <p:txBody>
          <a:bodyPr/>
          <a:p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extShape 1"/>
          <p:cNvSpPr txBox="1"/>
          <p:nvPr/>
        </p:nvSpPr>
        <p:spPr>
          <a:xfrm>
            <a:off x="0" y="0"/>
            <a:ext cx="2971440" cy="251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*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5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(c) 2007 National Academy for Software Development - http://academy.devbg.org. All rights reserved. Unauthorized copying or re-distribution is strictly prohibited.*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6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4794611-4040-400E-9114-39FB56EF4D22}" type="slidenum"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##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7" name="PlaceHolder 4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r>
              <a:rPr b="0" lang="bg-BG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two types of triggers</a:t>
            </a:r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1" lang="bg-BG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After</a:t>
            </a:r>
            <a:r>
              <a:rPr b="0" lang="bg-BG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triggers</a:t>
            </a:r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1" lang="bg-BG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Before</a:t>
            </a:r>
            <a:r>
              <a:rPr b="0" lang="bg-BG" sz="2000" spc="-1" strike="noStrike">
                <a:solidFill>
                  <a:srgbClr val="cccc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triggers</a:t>
            </a:r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bg-BG" sz="2000" spc="-1" strike="noStrike">
                <a:solidFill>
                  <a:srgbClr val="cccc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 words for getting data inside them are NEW and OLD</a:t>
            </a:r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9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60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6DE95CF-8904-4E71-8878-DE1B70A211A2}" type="slidenum"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2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63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39E40AE-F7F4-4454-A57F-9BC09F9B6DA2}" type="slidenum"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95000"/>
              </a:lnSpc>
            </a:pPr>
            <a:r>
              <a:rPr b="0" lang="bg-BG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create </a:t>
            </a:r>
            <a:r>
              <a:rPr b="1" lang="bg-BG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 defined functions </a:t>
            </a:r>
            <a:r>
              <a:rPr b="0" lang="bg-BG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</a:t>
            </a:r>
            <a:r>
              <a:rPr b="1" lang="bg-BG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stored procedures </a:t>
            </a:r>
            <a:r>
              <a:rPr b="0" lang="bg-BG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SQL Server and we can easily execute them to save code repetition.</a:t>
            </a:r>
            <a:endParaRPr b="0" lang="bg-BG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95000"/>
              </a:lnSpc>
            </a:pPr>
            <a:r>
              <a:rPr b="0" lang="bg-BG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create </a:t>
            </a:r>
            <a:r>
              <a:rPr b="1" lang="bg-BG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triggers</a:t>
            </a:r>
            <a:r>
              <a:rPr b="0" lang="bg-BG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that apply a given  behavior when some condition has occurred.</a:t>
            </a:r>
            <a:endParaRPr b="0" lang="bg-BG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95000"/>
              </a:lnSpc>
            </a:pPr>
            <a:r>
              <a:rPr b="0" lang="bg-BG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make </a:t>
            </a:r>
            <a:r>
              <a:rPr b="1" lang="bg-BG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transactions</a:t>
            </a:r>
            <a:r>
              <a:rPr b="0" lang="bg-BG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if we want to be sure that if all the behavior goes as planned,</a:t>
            </a:r>
            <a:br/>
            <a:r>
              <a:rPr b="0" lang="bg-BG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the changes are made and in the other case, no changes are applied.</a:t>
            </a:r>
            <a:endParaRPr b="0" lang="bg-BG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95000"/>
              </a:lnSpc>
            </a:pPr>
            <a:endParaRPr b="0" lang="bg-BG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6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67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5F0C2C5-2152-45A6-9621-B5F86778109E}" type="slidenum"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TextShape 1"/>
          <p:cNvSpPr txBox="1"/>
          <p:nvPr/>
        </p:nvSpPr>
        <p:spPr>
          <a:xfrm>
            <a:off x="0" y="0"/>
            <a:ext cx="2971440" cy="251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*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4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(c) 2007 National Academy for Software Development - http://academy.devbg.org. All rights reserved. Unauthorized copying or re-distribution is strictly prohibited.*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5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558200D-31B7-4503-9968-C8C7EAF2E088}" type="slidenum"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##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6" name="PlaceHolder 4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9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70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A2A31BA-C089-4584-A313-D8AC5D4F8FD0}" type="slidenum"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73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74BD3A2-89E3-4AF3-A375-AD5DB15B656C}" type="slidenum"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8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9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62A5359-EF51-49B1-97B9-77B994644243}" type="slidenum"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1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2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5297C19-59CE-4B72-AA56-0E7C1364D534}" type="slidenum"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4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bg-BG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5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047942F-8F37-4264-AC98-D0B4AE0B9C90}" type="slidenum"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TextShape 1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75D8F49-3E3B-4C43-B80E-1F5214CF25D6}" type="slidenum"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r>
              <a:rPr b="0" lang="bg-BG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##</a:t>
            </a:r>
            <a:endParaRPr b="0" lang="bg-BG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688320" y="4416120"/>
            <a:ext cx="5504400" cy="4182120"/>
          </a:xfrm>
          <a:prstGeom prst="rect">
            <a:avLst/>
          </a:prstGeom>
        </p:spPr>
        <p:txBody>
          <a:bodyPr/>
          <a:p>
            <a:endParaRPr b="0" lang="bg-BG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366440" y="314280"/>
            <a:ext cx="7382160" cy="19998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r">
              <a:lnSpc>
                <a:spcPct val="100000"/>
              </a:lnSpc>
            </a:pP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Presentation Title</a:t>
            </a:r>
            <a:endParaRPr b="0" lang="en-US" sz="5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60320" y="639360"/>
            <a:ext cx="3187080" cy="4049640"/>
          </a:xfrm>
          <a:prstGeom prst="rect">
            <a:avLst/>
          </a:prstGeom>
        </p:spPr>
        <p:txBody>
          <a:bodyPr lIns="36000" rIns="36000" tIns="36000" bIns="36000" anchor="b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Author Name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366440" y="4191120"/>
            <a:ext cx="7382160" cy="1904760"/>
          </a:xfrm>
          <a:prstGeom prst="rect">
            <a:avLst/>
          </a:prstGeom>
        </p:spPr>
        <p:txBody>
          <a:bodyPr lIns="108000" rIns="108000" tIns="36000" bIns="36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Insert a Picture Here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760320" y="2831040"/>
            <a:ext cx="318708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Position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760320" y="3184560"/>
            <a:ext cx="318708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ae5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Web Site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760320" y="3551400"/>
            <a:ext cx="318708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Company Name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760320" y="3876480"/>
            <a:ext cx="318708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Company Web Site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dt"/>
          </p:nvPr>
        </p:nvSpPr>
        <p:spPr>
          <a:xfrm>
            <a:off x="188640" y="6525000"/>
            <a:ext cx="1223640" cy="19620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fld id="{DAA444EF-6D60-4639-A871-028BA73601A1}" type="datetime1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14.06.2017 г.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ftr"/>
          </p:nvPr>
        </p:nvSpPr>
        <p:spPr>
          <a:xfrm>
            <a:off x="1414440" y="6525000"/>
            <a:ext cx="10150200" cy="196200"/>
          </a:xfrm>
          <a:prstGeom prst="rect">
            <a:avLst/>
          </a:prstGeom>
        </p:spPr>
        <p:txBody>
          <a:bodyPr lIns="36000" rIns="36000" tIns="36000" bIns="36000" anchor="ctr"/>
          <a:p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sldNum"/>
          </p:nvPr>
        </p:nvSpPr>
        <p:spPr>
          <a:xfrm>
            <a:off x="11566440" y="6525000"/>
            <a:ext cx="428400" cy="196200"/>
          </a:xfrm>
          <a:prstGeom prst="rect">
            <a:avLst/>
          </a:prstGeom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AC51AD2-8150-46A0-B7BF-BBAC752F0F3D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First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91440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21896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ed9411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15238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e28d10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Level`</a:t>
            </a:r>
            <a:endParaRPr b="0" lang="en-US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Slide Title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8" name="Picture 2" descr=""/>
          <p:cNvPicPr/>
          <p:nvPr/>
        </p:nvPicPr>
        <p:blipFill>
          <a:blip r:embed="rId3"/>
          <a:stretch/>
        </p:blipFill>
        <p:spPr>
          <a:xfrm>
            <a:off x="9828360" y="228600"/>
            <a:ext cx="2175120" cy="761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912960" y="4555800"/>
            <a:ext cx="10362960" cy="1217160"/>
          </a:xfrm>
          <a:prstGeom prst="rect">
            <a:avLst/>
          </a:prstGeom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Section Title</a:t>
            </a:r>
            <a:endParaRPr b="0" lang="en-US" sz="5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912960" y="5754960"/>
            <a:ext cx="10362960" cy="4049640"/>
          </a:xfrm>
          <a:prstGeom prst="rect">
            <a:avLst/>
          </a:prstGeom>
        </p:spPr>
        <p:txBody>
          <a:bodyPr lIns="36000" rIns="36000" tIns="36000" bIns="3600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Section Subtitle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7" name="Picture 2" descr=""/>
          <p:cNvPicPr/>
          <p:nvPr/>
        </p:nvPicPr>
        <p:blipFill>
          <a:blip r:embed="rId3"/>
          <a:stretch/>
        </p:blipFill>
        <p:spPr>
          <a:xfrm>
            <a:off x="9828360" y="228600"/>
            <a:ext cx="2175120" cy="761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body"/>
          </p:nvPr>
        </p:nvSpPr>
        <p:spPr>
          <a:xfrm>
            <a:off x="1529280" y="6400800"/>
            <a:ext cx="10482120" cy="4049640"/>
          </a:xfrm>
          <a:prstGeom prst="rect">
            <a:avLst/>
          </a:prstGeom>
        </p:spPr>
        <p:txBody>
          <a:bodyPr lIns="36000" rIns="36000" tIns="36000" bIns="36000"/>
          <a:p>
            <a:pPr algn="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Course Web Site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25" name="Picture 54" descr=""/>
          <p:cNvPicPr/>
          <p:nvPr/>
        </p:nvPicPr>
        <p:blipFill>
          <a:blip r:embed="rId3"/>
          <a:stretch/>
        </p:blipFill>
        <p:spPr>
          <a:xfrm>
            <a:off x="9838440" y="261000"/>
            <a:ext cx="2049840" cy="670320"/>
          </a:xfrm>
          <a:prstGeom prst="rect">
            <a:avLst/>
          </a:prstGeom>
          <a:ln>
            <a:noFill/>
          </a:ln>
        </p:spPr>
      </p:pic>
      <p:sp>
        <p:nvSpPr>
          <p:cNvPr id="126" name="PlaceHolder 2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Presentation Title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CustomShape 3"/>
          <p:cNvSpPr/>
          <p:nvPr/>
        </p:nvSpPr>
        <p:spPr>
          <a:xfrm rot="322800">
            <a:off x="10068480" y="2253240"/>
            <a:ext cx="29844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bg-BG" sz="20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bg-BG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 rot="20630400">
            <a:off x="7569720" y="4341240"/>
            <a:ext cx="2984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bg-BG" sz="20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bg-BG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5"/>
          <p:cNvSpPr/>
          <p:nvPr/>
        </p:nvSpPr>
        <p:spPr>
          <a:xfrm>
            <a:off x="11502000" y="4679640"/>
            <a:ext cx="2512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bg-BG" sz="12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bg-BG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6"/>
          <p:cNvSpPr/>
          <p:nvPr/>
        </p:nvSpPr>
        <p:spPr>
          <a:xfrm rot="20971200">
            <a:off x="6095880" y="6109560"/>
            <a:ext cx="2635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bg-BG" sz="14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bg-BG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7"/>
          <p:cNvSpPr/>
          <p:nvPr/>
        </p:nvSpPr>
        <p:spPr>
          <a:xfrm rot="568800">
            <a:off x="9158040" y="4032000"/>
            <a:ext cx="287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bg-BG" sz="18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bg-BG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8"/>
          <p:cNvSpPr/>
          <p:nvPr/>
        </p:nvSpPr>
        <p:spPr>
          <a:xfrm rot="219600">
            <a:off x="7049160" y="2559960"/>
            <a:ext cx="322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bg-BG" sz="24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9"/>
          <p:cNvSpPr/>
          <p:nvPr/>
        </p:nvSpPr>
        <p:spPr>
          <a:xfrm rot="20972400">
            <a:off x="11756160" y="2320920"/>
            <a:ext cx="2635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bg-BG" sz="14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bg-BG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10"/>
          <p:cNvSpPr/>
          <p:nvPr/>
        </p:nvSpPr>
        <p:spPr>
          <a:xfrm rot="562200">
            <a:off x="11776680" y="3447360"/>
            <a:ext cx="25128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bg-BG" sz="12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bg-BG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11"/>
          <p:cNvSpPr/>
          <p:nvPr/>
        </p:nvSpPr>
        <p:spPr>
          <a:xfrm rot="571200">
            <a:off x="11139120" y="5625360"/>
            <a:ext cx="26352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bg-BG" sz="14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bg-BG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Picture 2" descr=""/>
          <p:cNvPicPr/>
          <p:nvPr/>
        </p:nvPicPr>
        <p:blipFill>
          <a:blip r:embed="rId4"/>
          <a:stretch/>
        </p:blipFill>
        <p:spPr>
          <a:xfrm rot="20967600">
            <a:off x="456840" y="2404800"/>
            <a:ext cx="2338560" cy="2395080"/>
          </a:xfrm>
          <a:prstGeom prst="rect">
            <a:avLst/>
          </a:prstGeom>
          <a:ln>
            <a:noFill/>
          </a:ln>
        </p:spPr>
      </p:pic>
      <p:sp>
        <p:nvSpPr>
          <p:cNvPr id="137" name="CustomShape 12"/>
          <p:cNvSpPr/>
          <p:nvPr/>
        </p:nvSpPr>
        <p:spPr>
          <a:xfrm rot="20949600">
            <a:off x="2718360" y="3305880"/>
            <a:ext cx="454068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 algn="ctr">
              <a:lnSpc>
                <a:spcPct val="100000"/>
              </a:lnSpc>
            </a:pPr>
            <a:r>
              <a:rPr b="1" lang="bg-BG" sz="66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Questions?</a:t>
            </a:r>
            <a:endParaRPr b="0" lang="bg-BG" sz="6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Practice/Index/298#4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Practice/Index/298#4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hyperlink" Target="https://judge.softuni.bg/Contests/Practice/Index/298#13" TargetMode="External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Practice/Index/298#13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Practice/Index/298#13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jpe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s://softuni.bg/trainings/1634/databases-basics-mysql-may-2017" TargetMode="Externa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slideLayout" Target="../slideLayouts/slideLayout37.xml"/><Relationship Id="rId11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56.png"/><Relationship Id="rId5" Type="http://schemas.openxmlformats.org/officeDocument/2006/relationships/hyperlink" Target="http://telerikacademy.com/Courses/Courses/Details/185" TargetMode="External"/><Relationship Id="rId6" Type="http://schemas.openxmlformats.org/officeDocument/2006/relationships/hyperlink" Target="http://creativecommons.org/licenses/by-nc-sa/3.0/deed.en_US" TargetMode="External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softuni.bg/" TargetMode="External"/><Relationship Id="rId3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://forum.softuni.bg/" TargetMode="External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slideLayout" Target="../slideLayouts/slideLayout49.xml"/><Relationship Id="rId11" Type="http://schemas.openxmlformats.org/officeDocument/2006/relationships/notesSlide" Target="../notesSlides/notesSlide4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Practice/Index/302#4" TargetMode="Externa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4634280" y="312840"/>
            <a:ext cx="7162560" cy="2057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algn="r">
              <a:lnSpc>
                <a:spcPct val="100000"/>
              </a:lnSpc>
            </a:pP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Functions and Triggers</a:t>
            </a:r>
            <a:endParaRPr b="0" lang="en-US" sz="5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760320" y="4419720"/>
            <a:ext cx="3187080" cy="5248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SoftUni Team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9" name="TextShape 3"/>
          <p:cNvSpPr txBox="1"/>
          <p:nvPr/>
        </p:nvSpPr>
        <p:spPr>
          <a:xfrm>
            <a:off x="760320" y="4889520"/>
            <a:ext cx="3187080" cy="4438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Technical Trainers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0" name="TextShape 4"/>
          <p:cNvSpPr txBox="1"/>
          <p:nvPr/>
        </p:nvSpPr>
        <p:spPr>
          <a:xfrm>
            <a:off x="760320" y="5394600"/>
            <a:ext cx="3187080" cy="3632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Software University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1" name="TextShape 5"/>
          <p:cNvSpPr txBox="1"/>
          <p:nvPr/>
        </p:nvSpPr>
        <p:spPr>
          <a:xfrm>
            <a:off x="760320" y="5735880"/>
            <a:ext cx="3187080" cy="3308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r>
              <a:rPr b="1" lang="en-US" sz="16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http://softuni.bg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22" name="Picture 4" descr=""/>
          <p:cNvPicPr/>
          <p:nvPr/>
        </p:nvPicPr>
        <p:blipFill>
          <a:blip r:embed="rId2"/>
          <a:stretch/>
        </p:blipFill>
        <p:spPr>
          <a:xfrm>
            <a:off x="821880" y="2972520"/>
            <a:ext cx="2175120" cy="760680"/>
          </a:xfrm>
          <a:prstGeom prst="rect">
            <a:avLst/>
          </a:prstGeom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23" name="Picture 2" descr=""/>
          <p:cNvPicPr/>
          <p:nvPr/>
        </p:nvPicPr>
        <p:blipFill>
          <a:blip r:embed="rId3"/>
          <a:stretch/>
        </p:blipFill>
        <p:spPr>
          <a:xfrm>
            <a:off x="8197920" y="3620520"/>
            <a:ext cx="2446200" cy="2446200"/>
          </a:xfrm>
          <a:prstGeom prst="rect">
            <a:avLst/>
          </a:prstGeom>
          <a:ln>
            <a:noFill/>
          </a:ln>
        </p:spPr>
      </p:pic>
      <p:pic>
        <p:nvPicPr>
          <p:cNvPr id="224" name="Picture 2" descr=""/>
          <p:cNvPicPr/>
          <p:nvPr/>
        </p:nvPicPr>
        <p:blipFill>
          <a:blip r:embed="rId4"/>
          <a:stretch/>
        </p:blipFill>
        <p:spPr>
          <a:xfrm>
            <a:off x="10285560" y="4442760"/>
            <a:ext cx="1509480" cy="1623600"/>
          </a:xfrm>
          <a:prstGeom prst="rect">
            <a:avLst/>
          </a:prstGeom>
          <a:ln>
            <a:noFill/>
          </a:ln>
        </p:spPr>
      </p:pic>
      <p:pic>
        <p:nvPicPr>
          <p:cNvPr id="225" name="Picture 13" descr=""/>
          <p:cNvPicPr/>
          <p:nvPr/>
        </p:nvPicPr>
        <p:blipFill>
          <a:blip r:embed="rId5"/>
          <a:stretch/>
        </p:blipFill>
        <p:spPr>
          <a:xfrm>
            <a:off x="3656160" y="3841200"/>
            <a:ext cx="2133360" cy="2341080"/>
          </a:xfrm>
          <a:prstGeom prst="rect">
            <a:avLst/>
          </a:prstGeom>
          <a:ln>
            <a:noFill/>
          </a:ln>
        </p:spPr>
      </p:pic>
      <p:sp>
        <p:nvSpPr>
          <p:cNvPr id="226" name="CustomShape 6"/>
          <p:cNvSpPr/>
          <p:nvPr/>
        </p:nvSpPr>
        <p:spPr>
          <a:xfrm rot="576000">
            <a:off x="5154120" y="3717720"/>
            <a:ext cx="153756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85000"/>
              </a:lnSpc>
            </a:pPr>
            <a:r>
              <a:rPr b="1" lang="bg-BG" sz="2400" spc="49" strike="noStrike">
                <a:solidFill>
                  <a:srgbClr val="fefef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Databases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5000"/>
              </a:lnSpc>
            </a:pPr>
            <a:r>
              <a:rPr b="1" lang="bg-BG" sz="2400" spc="49" strike="noStrike">
                <a:solidFill>
                  <a:srgbClr val="fefef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Basics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Picture 9" descr=""/>
          <p:cNvPicPr/>
          <p:nvPr/>
        </p:nvPicPr>
        <p:blipFill>
          <a:blip r:embed="rId6"/>
          <a:srcRect l="-5357" t="-15235" r="-5357" b="-15235"/>
          <a:stretch/>
        </p:blipFill>
        <p:spPr>
          <a:xfrm>
            <a:off x="821880" y="1715760"/>
            <a:ext cx="2175120" cy="806400"/>
          </a:xfrm>
          <a:prstGeom prst="rect">
            <a:avLst/>
          </a:prstGeom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28" name="TextShape 7"/>
          <p:cNvSpPr txBox="1"/>
          <p:nvPr/>
        </p:nvSpPr>
        <p:spPr>
          <a:xfrm>
            <a:off x="3669840" y="1279440"/>
            <a:ext cx="8124840" cy="1331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r>
              <a:rPr b="0" lang="bg-BG" sz="4000" spc="199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User-defined Functions, Procedures, Triggers and Transactions</a:t>
            </a:r>
            <a:endParaRPr b="0" lang="bg-BG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  <a:spcAft>
                <a:spcPts val="601"/>
              </a:spcAft>
            </a:pPr>
            <a:endParaRPr b="0" lang="bg-BG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Solution: Salary Level Function (1)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379440" y="2895480"/>
            <a:ext cx="11615400" cy="22233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CREATE FUNCTION </a:t>
            </a:r>
            <a:r>
              <a:rPr b="1" lang="bg-BG" sz="28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udf_get_salary_level</a:t>
            </a:r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</a:t>
            </a:r>
            <a:r>
              <a:rPr b="1" lang="bg-BG" sz="28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salary DECIMAL(19,4)</a:t>
            </a:r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RETURNS </a:t>
            </a:r>
            <a:r>
              <a:rPr b="1" lang="bg-BG" sz="28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VARCHAR(10)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BEGIN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</a:t>
            </a:r>
            <a:r>
              <a:rPr b="1" i="1" lang="bg-BG" sz="2800" spc="-1" strike="noStrike">
                <a:solidFill>
                  <a:srgbClr val="f6d9b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-- Function logic here.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END;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97BE5E73-0F4E-42AF-81CA-1813CEA19BE6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3" name="CustomShape 4"/>
          <p:cNvSpPr/>
          <p:nvPr/>
        </p:nvSpPr>
        <p:spPr>
          <a:xfrm>
            <a:off x="1370160" y="1828800"/>
            <a:ext cx="3290400" cy="628920"/>
          </a:xfrm>
          <a:prstGeom prst="wedgeRoundRectCallout">
            <a:avLst>
              <a:gd name="adj1" fmla="val 42510"/>
              <a:gd name="adj2" fmla="val 13162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Function Name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5"/>
          <p:cNvSpPr/>
          <p:nvPr/>
        </p:nvSpPr>
        <p:spPr>
          <a:xfrm>
            <a:off x="7923240" y="1810440"/>
            <a:ext cx="3290400" cy="628920"/>
          </a:xfrm>
          <a:prstGeom prst="wedgeRoundRectCallout">
            <a:avLst>
              <a:gd name="adj1" fmla="val -39307"/>
              <a:gd name="adj2" fmla="val 13700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Input Parameters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6"/>
          <p:cNvSpPr/>
          <p:nvPr/>
        </p:nvSpPr>
        <p:spPr>
          <a:xfrm>
            <a:off x="4799160" y="3704400"/>
            <a:ext cx="3290400" cy="628920"/>
          </a:xfrm>
          <a:prstGeom prst="wedgeRoundRectCallout">
            <a:avLst>
              <a:gd name="adj1" fmla="val -62919"/>
              <a:gd name="adj2" fmla="val -7348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Return Type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7"/>
          <p:cNvSpPr/>
          <p:nvPr/>
        </p:nvSpPr>
        <p:spPr>
          <a:xfrm>
            <a:off x="4411080" y="4917600"/>
            <a:ext cx="3290400" cy="628920"/>
          </a:xfrm>
          <a:prstGeom prst="wedgeRoundRectCallout">
            <a:avLst>
              <a:gd name="adj1" fmla="val -41365"/>
              <a:gd name="adj2" fmla="val -9170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Function Body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8"/>
          <p:cNvSpPr/>
          <p:nvPr/>
        </p:nvSpPr>
        <p:spPr>
          <a:xfrm>
            <a:off x="760320" y="6167880"/>
            <a:ext cx="10591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bg-BG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 your solution here: </a:t>
            </a:r>
            <a:r>
              <a:rPr b="0" lang="bg-BG" sz="2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https://judge.softuni.bg/Contests/Practice/Index/298#4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5" dur="indefinite" restart="never" nodeType="tmRoot">
          <p:childTnLst>
            <p:seq>
              <p:cTn id="146" dur="indefinite" nodeType="mainSeq">
                <p:childTnLst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1" dur="500"/>
                                        <p:tgtEl>
                                          <p:spTgt spid="281">
                                            <p:txEl>
                                              <p:pRg st="0" end="5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59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1" dur="500"/>
                                        <p:tgtEl>
                                          <p:spTgt spid="281">
                                            <p:txEl>
                                              <p:pRg st="59" end="7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79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7" dur="500"/>
                                        <p:tgtEl>
                                          <p:spTgt spid="281">
                                            <p:txEl>
                                              <p:pRg st="79" end="8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85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0" dur="500"/>
                                        <p:tgtEl>
                                          <p:spTgt spid="281">
                                            <p:txEl>
                                              <p:pRg st="85" end="1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10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3" dur="500"/>
                                        <p:tgtEl>
                                          <p:spTgt spid="281">
                                            <p:txEl>
                                              <p:pRg st="110" end="1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000"/>
                            </p:stCondLst>
                            <p:childTnLst>
                              <p:par>
                                <p:cTn id="175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Solution: Salary Level Function (2)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55B94E90-B602-4AA9-B7F9-80DE09D945E2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988920" y="1371600"/>
            <a:ext cx="9991440" cy="3929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DECLARE </a:t>
            </a:r>
            <a:r>
              <a:rPr b="1" lang="bg-BG" sz="28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salary_level </a:t>
            </a:r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VARCHAR(10);</a:t>
            </a:r>
            <a:br/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IF (</a:t>
            </a:r>
            <a:r>
              <a:rPr b="1" lang="bg-BG" sz="28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salary </a:t>
            </a:r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&lt; 30000) THEN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SET </a:t>
            </a:r>
            <a:r>
              <a:rPr b="1" lang="bg-BG" sz="28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salary_level :</a:t>
            </a:r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= 'Low';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ELSE IF(</a:t>
            </a:r>
            <a:r>
              <a:rPr b="1" lang="bg-BG" sz="28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salary </a:t>
            </a:r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&gt;= 30000 AND salary &lt;= 50000) THEN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SET </a:t>
            </a:r>
            <a:r>
              <a:rPr b="1" lang="bg-BG" sz="28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salary_level :</a:t>
            </a:r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= 'Average';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ELSE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SET </a:t>
            </a:r>
            <a:r>
              <a:rPr b="1" lang="bg-BG" sz="28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salary_level</a:t>
            </a:r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:= 'High';</a:t>
            </a:r>
            <a:br/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END IF;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RETURN </a:t>
            </a:r>
            <a:r>
              <a:rPr b="1" lang="bg-BG" sz="28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salary_level;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4"/>
          <p:cNvSpPr/>
          <p:nvPr/>
        </p:nvSpPr>
        <p:spPr>
          <a:xfrm>
            <a:off x="760320" y="6167880"/>
            <a:ext cx="10591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bg-BG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 your solution here: </a:t>
            </a:r>
            <a:r>
              <a:rPr b="0" lang="bg-BG" sz="2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https://judge.softuni.bg/Contests/Practice/Index/298#4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5"/>
          <p:cNvSpPr/>
          <p:nvPr/>
        </p:nvSpPr>
        <p:spPr>
          <a:xfrm>
            <a:off x="7756560" y="1066680"/>
            <a:ext cx="3290400" cy="476640"/>
          </a:xfrm>
          <a:prstGeom prst="wedgeRoundRectCallout">
            <a:avLst>
              <a:gd name="adj1" fmla="val -61022"/>
              <a:gd name="adj2" fmla="val 5067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Variable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6"/>
          <p:cNvSpPr/>
          <p:nvPr/>
        </p:nvSpPr>
        <p:spPr>
          <a:xfrm>
            <a:off x="6399360" y="2113920"/>
            <a:ext cx="3290400" cy="476640"/>
          </a:xfrm>
          <a:prstGeom prst="wedgeRoundRectCallout">
            <a:avLst>
              <a:gd name="adj1" fmla="val -81440"/>
              <a:gd name="adj2" fmla="val 4896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Statement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7"/>
          <p:cNvSpPr/>
          <p:nvPr/>
        </p:nvSpPr>
        <p:spPr>
          <a:xfrm>
            <a:off x="5637240" y="5238000"/>
            <a:ext cx="3290400" cy="476640"/>
          </a:xfrm>
          <a:prstGeom prst="wedgeRoundRectCallout">
            <a:avLst>
              <a:gd name="adj1" fmla="val -74574"/>
              <a:gd name="adj2" fmla="val -89103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Return Result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7" dur="indefinite" restart="never" nodeType="tmRoot">
          <p:childTnLst>
            <p:seq>
              <p:cTn id="178" dur="indefinite" nodeType="mainSeq">
                <p:childTnLst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0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3" dur="500"/>
                                        <p:tgtEl>
                                          <p:spTgt spid="290">
                                            <p:txEl>
                                              <p:pRg st="0" end="5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59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9" dur="1000"/>
                                        <p:tgtEl>
                                          <p:spTgt spid="290">
                                            <p:txEl>
                                              <p:pRg st="59" end="8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500"/>
                            </p:stCondLst>
                            <p:childTnLst>
                              <p:par>
                                <p:cTn id="19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88" end="1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3" dur="1000"/>
                                        <p:tgtEl>
                                          <p:spTgt spid="290">
                                            <p:txEl>
                                              <p:pRg st="88" end="1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38" end="1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6" dur="1000"/>
                                        <p:tgtEl>
                                          <p:spTgt spid="290">
                                            <p:txEl>
                                              <p:pRg st="138" end="17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500"/>
                            </p:stCondLst>
                            <p:childTnLst>
                              <p:par>
                                <p:cTn id="198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71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0" dur="1000"/>
                                        <p:tgtEl>
                                          <p:spTgt spid="290">
                                            <p:txEl>
                                              <p:pRg st="171" end="17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76" end="2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3" dur="1000"/>
                                        <p:tgtEl>
                                          <p:spTgt spid="290">
                                            <p:txEl>
                                              <p:pRg st="176" end="2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3500"/>
                            </p:stCondLst>
                            <p:childTnLst>
                              <p:par>
                                <p:cTn id="205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214" end="2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1" dur="500"/>
                                        <p:tgtEl>
                                          <p:spTgt spid="290">
                                            <p:txEl>
                                              <p:pRg st="214" end="2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1446120" y="5123160"/>
            <a:ext cx="893808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is a Transaction?</a:t>
            </a:r>
            <a:endParaRPr b="0" lang="en-US" sz="5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96" name="Picture 2" descr=""/>
          <p:cNvPicPr/>
          <p:nvPr/>
        </p:nvPicPr>
        <p:blipFill>
          <a:blip r:embed="rId1"/>
          <a:stretch/>
        </p:blipFill>
        <p:spPr>
          <a:xfrm>
            <a:off x="3795480" y="1534680"/>
            <a:ext cx="4386600" cy="309528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297" name="Picture 2" descr=""/>
          <p:cNvPicPr/>
          <p:nvPr/>
        </p:nvPicPr>
        <p:blipFill>
          <a:blip r:embed="rId2"/>
          <a:stretch/>
        </p:blipFill>
        <p:spPr>
          <a:xfrm>
            <a:off x="2206080" y="1260720"/>
            <a:ext cx="2505240" cy="177732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298" name="Picture 4" descr=""/>
          <p:cNvPicPr/>
          <p:nvPr/>
        </p:nvPicPr>
        <p:blipFill>
          <a:blip r:embed="rId3"/>
          <a:stretch/>
        </p:blipFill>
        <p:spPr>
          <a:xfrm rot="510600">
            <a:off x="7657560" y="2953080"/>
            <a:ext cx="1800000" cy="180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5" dur="indefinite" restart="never" nodeType="tmRoot">
          <p:childTnLst>
            <p:seq>
              <p:cTn id="2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0000"/>
              </a:lnSpc>
              <a:spcBef>
                <a:spcPts val="11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Transaction</a:t>
            </a:r>
            <a:r>
              <a:rPr b="0" lang="en-US" sz="3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 a sequence of actions (database operations) executed as a whole: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1199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Either all of them complete successfully or none of the them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11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 of transaction: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1199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bank transfer from one account into another (withdrawal + deposit)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1199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either the withdrawal or the deposit fails the whole operation is cancelled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0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Transactions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1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93D6A106-79B4-4B26-82A8-84687DD587C7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17" dur="indefinite" restart="never" nodeType="tmRoot">
          <p:childTnLst>
            <p:seq>
              <p:cTn id="218" dur="indefinite" nodeType="mainSeq">
                <p:childTnLst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80" end="1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3" dur="500"/>
                                        <p:tgtEl>
                                          <p:spTgt spid="299">
                                            <p:txEl>
                                              <p:pRg st="80" end="1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141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8" dur="500"/>
                                        <p:tgtEl>
                                          <p:spTgt spid="299">
                                            <p:txEl>
                                              <p:pRg st="141" end="1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165" end="2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3" dur="500"/>
                                        <p:tgtEl>
                                          <p:spTgt spid="299">
                                            <p:txEl>
                                              <p:pRg st="165" end="2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234" end="3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8" dur="500"/>
                                        <p:tgtEl>
                                          <p:spTgt spid="299">
                                            <p:txEl>
                                              <p:pRg st="234" end="3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Transactions: Lifecycle (Rollback)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2482920" y="4611960"/>
            <a:ext cx="15588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bg-BG" sz="3200" spc="-1" strike="noStrike">
                <a:solidFill>
                  <a:srgbClr val="fefcf8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Rollback</a:t>
            </a:r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2662920" y="3627720"/>
            <a:ext cx="1567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2">
                <a:lumMod val="20000"/>
                <a:lumOff val="80000"/>
              </a:schemeClr>
            </a:solidFill>
            <a:round/>
            <a:tailEnd len="lg" type="arrow" w="lg"/>
          </a:ln>
          <a:effectLst>
            <a:outerShdw algn="ctr" blurRad="63500" dir="2700000" dist="12700" rotWithShape="0" sx="101000" sy="101000">
              <a:schemeClr val="bg1">
                <a:alpha val="9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5" name="CustomShape 4"/>
          <p:cNvSpPr/>
          <p:nvPr/>
        </p:nvSpPr>
        <p:spPr>
          <a:xfrm>
            <a:off x="4308480" y="2230200"/>
            <a:ext cx="1167840" cy="597240"/>
          </a:xfrm>
          <a:custGeom>
            <a:avLst/>
            <a:gdLst/>
            <a:ahLst/>
            <a:rect l="l" t="t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60">
            <a:solidFill>
              <a:schemeClr val="tx2">
                <a:lumMod val="20000"/>
                <a:lumOff val="80000"/>
              </a:schemeClr>
            </a:solidFill>
            <a:round/>
            <a:tailEnd len="lg" type="arrow" w="lg"/>
          </a:ln>
          <a:effectLst>
            <a:outerShdw algn="ctr" blurRad="63500" dir="2700000" dist="12700" rotWithShape="0" sx="101000" sy="101000">
              <a:schemeClr val="bg1">
                <a:alpha val="9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6" name="CustomShape 5"/>
          <p:cNvSpPr/>
          <p:nvPr/>
        </p:nvSpPr>
        <p:spPr>
          <a:xfrm>
            <a:off x="4314240" y="1546200"/>
            <a:ext cx="10054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bg-BG" sz="3200" spc="-1" strike="noStrike">
                <a:solidFill>
                  <a:srgbClr val="fefcf8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Read</a:t>
            </a:r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6"/>
          <p:cNvSpPr/>
          <p:nvPr/>
        </p:nvSpPr>
        <p:spPr>
          <a:xfrm>
            <a:off x="5861520" y="2230200"/>
            <a:ext cx="1167840" cy="597240"/>
          </a:xfrm>
          <a:custGeom>
            <a:avLst/>
            <a:gdLst/>
            <a:ahLst/>
            <a:rect l="l" t="t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60">
            <a:solidFill>
              <a:schemeClr val="tx2">
                <a:lumMod val="20000"/>
                <a:lumOff val="80000"/>
              </a:schemeClr>
            </a:solidFill>
            <a:round/>
            <a:tailEnd len="lg" type="arrow" w="lg"/>
          </a:ln>
          <a:effectLst>
            <a:outerShdw algn="ctr" blurRad="63500" dir="2700000" dist="12700" rotWithShape="0" sx="101000" sy="101000">
              <a:schemeClr val="bg1">
                <a:alpha val="9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8" name="CustomShape 7"/>
          <p:cNvSpPr/>
          <p:nvPr/>
        </p:nvSpPr>
        <p:spPr>
          <a:xfrm>
            <a:off x="5866560" y="1546200"/>
            <a:ext cx="11016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bg-BG" sz="3200" spc="-1" strike="noStrike">
                <a:solidFill>
                  <a:srgbClr val="fefcf8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Write</a:t>
            </a:r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8"/>
          <p:cNvSpPr/>
          <p:nvPr/>
        </p:nvSpPr>
        <p:spPr>
          <a:xfrm>
            <a:off x="1523520" y="4504680"/>
            <a:ext cx="3638520" cy="752760"/>
          </a:xfrm>
          <a:custGeom>
            <a:avLst/>
            <a:gdLst/>
            <a:ahLst/>
            <a:rect l="l" t="t" r="r" b="b"/>
            <a:pathLst>
              <a:path w="1616" h="358">
                <a:moveTo>
                  <a:pt x="1616" y="6"/>
                </a:moveTo>
                <a:cubicBezTo>
                  <a:pt x="1601" y="31"/>
                  <a:pt x="1592" y="104"/>
                  <a:pt x="1525" y="154"/>
                </a:cubicBezTo>
                <a:cubicBezTo>
                  <a:pt x="1458" y="204"/>
                  <a:pt x="1344" y="275"/>
                  <a:pt x="1216" y="308"/>
                </a:cubicBezTo>
                <a:cubicBezTo>
                  <a:pt x="1088" y="341"/>
                  <a:pt x="923" y="358"/>
                  <a:pt x="754" y="351"/>
                </a:cubicBezTo>
                <a:cubicBezTo>
                  <a:pt x="585" y="344"/>
                  <a:pt x="328" y="327"/>
                  <a:pt x="202" y="268"/>
                </a:cubicBezTo>
                <a:cubicBezTo>
                  <a:pt x="76" y="209"/>
                  <a:pt x="42" y="56"/>
                  <a:pt x="0" y="0"/>
                </a:cubicBezTo>
              </a:path>
            </a:pathLst>
          </a:custGeom>
          <a:noFill/>
          <a:ln w="38160">
            <a:solidFill>
              <a:schemeClr val="tx2">
                <a:lumMod val="20000"/>
                <a:lumOff val="80000"/>
              </a:schemeClr>
            </a:solidFill>
            <a:round/>
            <a:tailEnd len="lg" type="arrow" w="lg"/>
          </a:ln>
          <a:effectLst>
            <a:outerShdw algn="ctr" blurRad="63500" dir="2700000" dist="12700" rotWithShape="0" sx="101000" sy="101000">
              <a:schemeClr val="bg1">
                <a:alpha val="9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0" name="CustomShape 9"/>
          <p:cNvSpPr/>
          <p:nvPr/>
        </p:nvSpPr>
        <p:spPr>
          <a:xfrm>
            <a:off x="2825280" y="2955960"/>
            <a:ext cx="11016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bg-BG" sz="3200" spc="-1" strike="noStrike">
                <a:solidFill>
                  <a:srgbClr val="fefcf8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Write</a:t>
            </a:r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10"/>
          <p:cNvSpPr/>
          <p:nvPr/>
        </p:nvSpPr>
        <p:spPr>
          <a:xfrm>
            <a:off x="684360" y="2798280"/>
            <a:ext cx="1978560" cy="164268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560">
            <a:solidFill>
              <a:schemeClr val="accent5">
                <a:lumMod val="20000"/>
                <a:lumOff val="8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72000" bIns="108000"/>
          <a:p>
            <a:pPr algn="ctr">
              <a:lnSpc>
                <a:spcPct val="100000"/>
              </a:lnSpc>
            </a:pPr>
            <a:r>
              <a:rPr b="0" lang="bg-BG" sz="3200" spc="-1" strike="noStrike">
                <a:solidFill>
                  <a:srgbClr val="fefcf8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Durable starting state</a:t>
            </a:r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11"/>
          <p:cNvSpPr/>
          <p:nvPr/>
        </p:nvSpPr>
        <p:spPr>
          <a:xfrm>
            <a:off x="8975520" y="2798280"/>
            <a:ext cx="2500920" cy="1642680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 w="25560">
            <a:solidFill>
              <a:schemeClr val="accent5">
                <a:lumMod val="20000"/>
                <a:lumOff val="8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108000"/>
          <a:p>
            <a:pPr algn="ctr">
              <a:lnSpc>
                <a:spcPct val="100000"/>
              </a:lnSpc>
            </a:pPr>
            <a:r>
              <a:rPr b="0" lang="bg-BG" sz="3200" spc="-1" strike="noStrike">
                <a:solidFill>
                  <a:srgbClr val="fefcf8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Durable,</a:t>
            </a:r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bg-BG" sz="3200" spc="-1" strike="noStrike">
                <a:solidFill>
                  <a:srgbClr val="fefcf8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consistent,</a:t>
            </a:r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bg-BG" sz="3200" spc="-1" strike="noStrike">
                <a:solidFill>
                  <a:srgbClr val="fefcf8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ending state</a:t>
            </a:r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12"/>
          <p:cNvSpPr/>
          <p:nvPr/>
        </p:nvSpPr>
        <p:spPr>
          <a:xfrm>
            <a:off x="4230360" y="2798280"/>
            <a:ext cx="2875320" cy="1642680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25560">
            <a:solidFill>
              <a:schemeClr val="accent5">
                <a:lumMod val="20000"/>
                <a:lumOff val="8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72000" bIns="108000"/>
          <a:p>
            <a:pPr algn="ctr">
              <a:lnSpc>
                <a:spcPct val="100000"/>
              </a:lnSpc>
              <a:spcBef>
                <a:spcPts val="1599"/>
              </a:spcBef>
            </a:pPr>
            <a:r>
              <a:rPr b="0" lang="bg-BG" sz="3200" spc="-1" strike="noStrike">
                <a:solidFill>
                  <a:srgbClr val="fefcf8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Sequence</a:t>
            </a:r>
            <a:br/>
            <a:r>
              <a:rPr b="0" lang="bg-BG" sz="3200" spc="-1" strike="noStrike">
                <a:solidFill>
                  <a:srgbClr val="fefcf8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reads and writes</a:t>
            </a:r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TextShape 1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D434D853-08FD-4D1C-932F-556DDDD3F801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39" dur="indefinite" restart="never" nodeType="tmRoot">
          <p:childTnLst>
            <p:seq>
              <p:cTn id="240" dur="indefinite" nodeType="mainSeq">
                <p:childTnLst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4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4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53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56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6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64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out">
                                      <p:cBhvr additive="repl">
                                        <p:cTn id="269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nodeType="with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out">
                                      <p:cBhvr additive="repl">
                                        <p:cTn id="272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Transactions: Lifecycle (Commit)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7263360" y="2981880"/>
            <a:ext cx="14900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bg-BG" sz="3200" spc="-1" strike="noStrike">
                <a:solidFill>
                  <a:srgbClr val="fefcf8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Commit</a:t>
            </a:r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2662920" y="3627720"/>
            <a:ext cx="1567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2">
                <a:lumMod val="20000"/>
                <a:lumOff val="80000"/>
              </a:schemeClr>
            </a:solidFill>
            <a:round/>
            <a:tailEnd len="lg" type="arrow" w="lg"/>
          </a:ln>
          <a:effectLst>
            <a:outerShdw algn="ctr" blurRad="63500" dir="2700000" dist="12700" rotWithShape="0" sx="101000" sy="101000">
              <a:schemeClr val="bg1">
                <a:alpha val="9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8" name="CustomShape 4"/>
          <p:cNvSpPr/>
          <p:nvPr/>
        </p:nvSpPr>
        <p:spPr>
          <a:xfrm>
            <a:off x="7106040" y="3627720"/>
            <a:ext cx="1869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2">
                <a:lumMod val="20000"/>
                <a:lumOff val="80000"/>
              </a:schemeClr>
            </a:solidFill>
            <a:round/>
            <a:tailEnd len="lg" type="arrow" w="lg"/>
          </a:ln>
          <a:effectLst>
            <a:outerShdw algn="ctr" blurRad="63500" dir="2700000" dist="12700" rotWithShape="0" sx="101000" sy="101000">
              <a:schemeClr val="bg1">
                <a:alpha val="9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9" name="CustomShape 5"/>
          <p:cNvSpPr/>
          <p:nvPr/>
        </p:nvSpPr>
        <p:spPr>
          <a:xfrm>
            <a:off x="4308480" y="2230200"/>
            <a:ext cx="1167840" cy="597240"/>
          </a:xfrm>
          <a:custGeom>
            <a:avLst/>
            <a:gdLst/>
            <a:ahLst/>
            <a:rect l="l" t="t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60">
            <a:solidFill>
              <a:schemeClr val="tx2">
                <a:lumMod val="20000"/>
                <a:lumOff val="80000"/>
              </a:schemeClr>
            </a:solidFill>
            <a:round/>
            <a:tailEnd len="lg" type="arrow" w="lg"/>
          </a:ln>
          <a:effectLst>
            <a:outerShdw algn="ctr" blurRad="63500" dir="2700000" dist="12700" rotWithShape="0" sx="101000" sy="101000">
              <a:schemeClr val="bg1">
                <a:alpha val="9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0" name="CustomShape 6"/>
          <p:cNvSpPr/>
          <p:nvPr/>
        </p:nvSpPr>
        <p:spPr>
          <a:xfrm>
            <a:off x="4314240" y="1546200"/>
            <a:ext cx="10054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bg-BG" sz="3200" spc="-1" strike="noStrike">
                <a:solidFill>
                  <a:srgbClr val="fefcf8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Read</a:t>
            </a:r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7"/>
          <p:cNvSpPr/>
          <p:nvPr/>
        </p:nvSpPr>
        <p:spPr>
          <a:xfrm>
            <a:off x="5861520" y="2230200"/>
            <a:ext cx="1167840" cy="597240"/>
          </a:xfrm>
          <a:custGeom>
            <a:avLst/>
            <a:gdLst/>
            <a:ahLst/>
            <a:rect l="l" t="t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60">
            <a:solidFill>
              <a:schemeClr val="tx2">
                <a:lumMod val="20000"/>
                <a:lumOff val="80000"/>
              </a:schemeClr>
            </a:solidFill>
            <a:round/>
            <a:tailEnd len="lg" type="arrow" w="lg"/>
          </a:ln>
          <a:effectLst>
            <a:outerShdw algn="ctr" blurRad="63500" dir="2700000" dist="12700" rotWithShape="0" sx="101000" sy="101000">
              <a:schemeClr val="bg1">
                <a:alpha val="9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2" name="CustomShape 8"/>
          <p:cNvSpPr/>
          <p:nvPr/>
        </p:nvSpPr>
        <p:spPr>
          <a:xfrm>
            <a:off x="5866560" y="1546200"/>
            <a:ext cx="11016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bg-BG" sz="3200" spc="-1" strike="noStrike">
                <a:solidFill>
                  <a:srgbClr val="fefcf8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Write</a:t>
            </a:r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9"/>
          <p:cNvSpPr/>
          <p:nvPr/>
        </p:nvSpPr>
        <p:spPr>
          <a:xfrm>
            <a:off x="2825280" y="2955960"/>
            <a:ext cx="11016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bg-BG" sz="3200" spc="-1" strike="noStrike">
                <a:solidFill>
                  <a:srgbClr val="fefcf8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Write</a:t>
            </a:r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10"/>
          <p:cNvSpPr/>
          <p:nvPr/>
        </p:nvSpPr>
        <p:spPr>
          <a:xfrm>
            <a:off x="684360" y="2798280"/>
            <a:ext cx="1978560" cy="164268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560">
            <a:solidFill>
              <a:schemeClr val="accent5">
                <a:lumMod val="20000"/>
                <a:lumOff val="8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72000" bIns="108000"/>
          <a:p>
            <a:pPr algn="ctr">
              <a:lnSpc>
                <a:spcPct val="100000"/>
              </a:lnSpc>
            </a:pPr>
            <a:r>
              <a:rPr b="0" lang="bg-BG" sz="3200" spc="-1" strike="noStrike">
                <a:solidFill>
                  <a:srgbClr val="fefcf8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Durable starting state</a:t>
            </a:r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11"/>
          <p:cNvSpPr/>
          <p:nvPr/>
        </p:nvSpPr>
        <p:spPr>
          <a:xfrm>
            <a:off x="8975520" y="2798280"/>
            <a:ext cx="2500920" cy="1642680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 w="25560">
            <a:solidFill>
              <a:schemeClr val="accent5">
                <a:lumMod val="20000"/>
                <a:lumOff val="8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108000"/>
          <a:p>
            <a:pPr algn="ctr">
              <a:lnSpc>
                <a:spcPct val="100000"/>
              </a:lnSpc>
            </a:pPr>
            <a:r>
              <a:rPr b="0" lang="bg-BG" sz="3200" spc="-1" strike="noStrike">
                <a:solidFill>
                  <a:srgbClr val="fefcf8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Durable,</a:t>
            </a:r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bg-BG" sz="3200" spc="-1" strike="noStrike">
                <a:solidFill>
                  <a:srgbClr val="fefcf8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consistent,</a:t>
            </a:r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bg-BG" sz="3200" spc="-1" strike="noStrike">
                <a:solidFill>
                  <a:srgbClr val="fefcf8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ending state</a:t>
            </a:r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12"/>
          <p:cNvSpPr/>
          <p:nvPr/>
        </p:nvSpPr>
        <p:spPr>
          <a:xfrm>
            <a:off x="4230360" y="2798280"/>
            <a:ext cx="2875320" cy="1642680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25560">
            <a:solidFill>
              <a:schemeClr val="accent5">
                <a:lumMod val="20000"/>
                <a:lumOff val="8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72000" bIns="108000"/>
          <a:p>
            <a:pPr algn="ctr">
              <a:lnSpc>
                <a:spcPct val="100000"/>
              </a:lnSpc>
              <a:spcBef>
                <a:spcPts val="1599"/>
              </a:spcBef>
            </a:pPr>
            <a:r>
              <a:rPr b="0" lang="bg-BG" sz="3200" spc="-1" strike="noStrike">
                <a:solidFill>
                  <a:srgbClr val="fefcf8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Sequence</a:t>
            </a:r>
            <a:br/>
            <a:r>
              <a:rPr b="0" lang="bg-BG" sz="3200" spc="-1" strike="noStrike">
                <a:solidFill>
                  <a:srgbClr val="fefcf8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reads and writes</a:t>
            </a:r>
            <a:endParaRPr b="0" lang="bg-BG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TextShape 1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DCC9D4E2-0A59-42E7-BB35-82A655AC5B62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ransition spd="med">
    <p:fade/>
  </p:transition>
  <p:timing>
    <p:tnLst>
      <p:par>
        <p:cTn id="273" dur="indefinite" restart="never" nodeType="tmRoot">
          <p:childTnLst>
            <p:seq>
              <p:cTn id="274" dur="indefinite" nodeType="mainSeq">
                <p:childTnLst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79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8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8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90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9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98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3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6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0000"/>
              </a:lnSpc>
              <a:spcBef>
                <a:spcPts val="850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Transactions guarantee the </a:t>
            </a:r>
            <a:r>
              <a:rPr b="0" lang="en-US" sz="3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consistency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the </a:t>
            </a:r>
            <a:r>
              <a:rPr b="0" lang="en-US" sz="3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integrity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the database.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799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 changes in a transaction are temporary.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799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Changes are persisted when </a:t>
            </a:r>
            <a:r>
              <a:rPr b="1" lang="en-US" sz="32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COMMIT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executed.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799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At any time all changes can be canceled by </a:t>
            </a:r>
            <a:r>
              <a:rPr b="1" lang="en-US" sz="32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ROLLBACK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 of the operations are executed as a whole.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9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Transactions Behavior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0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9E0595FE-72D0-460C-A889-4829AEF8D85A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ransition spd="med">
    <p:fade/>
  </p:transition>
  <p:timing>
    <p:tnLst>
      <p:par>
        <p:cTn id="307" dur="indefinite" restart="never" nodeType="tmRoot">
          <p:childTnLst>
            <p:seq>
              <p:cTn id="308" dur="indefinite" nodeType="mainSeq">
                <p:childTnLst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74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3" dur="500"/>
                                        <p:tgtEl>
                                          <p:spTgt spid="328">
                                            <p:txEl>
                                              <p:pRg st="74" end="1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118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8" dur="500"/>
                                        <p:tgtEl>
                                          <p:spTgt spid="328">
                                            <p:txEl>
                                              <p:pRg st="118" end="1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165" end="2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3" dur="500"/>
                                        <p:tgtEl>
                                          <p:spTgt spid="328">
                                            <p:txEl>
                                              <p:pRg st="165" end="2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218" end="2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8" dur="500"/>
                                        <p:tgtEl>
                                          <p:spTgt spid="328">
                                            <p:txEl>
                                              <p:pRg st="218" end="2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9DEFBBB-C0A9-4721-9651-59C86F6D3902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Checkpoints in games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484200" y="4211280"/>
            <a:ext cx="16012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Castle 1-1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4"/>
          <p:cNvSpPr/>
          <p:nvPr/>
        </p:nvSpPr>
        <p:spPr>
          <a:xfrm>
            <a:off x="9673560" y="4191120"/>
            <a:ext cx="16012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Castle 1-2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5"/>
          <p:cNvSpPr/>
          <p:nvPr/>
        </p:nvSpPr>
        <p:spPr>
          <a:xfrm>
            <a:off x="5725800" y="1918080"/>
            <a:ext cx="662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DIE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6"/>
          <p:cNvSpPr/>
          <p:nvPr/>
        </p:nvSpPr>
        <p:spPr>
          <a:xfrm>
            <a:off x="5344920" y="5398560"/>
            <a:ext cx="14245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SURVIVE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7"/>
          <p:cNvSpPr/>
          <p:nvPr/>
        </p:nvSpPr>
        <p:spPr>
          <a:xfrm>
            <a:off x="1783440" y="5425200"/>
            <a:ext cx="1050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Mario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8"/>
          <p:cNvSpPr/>
          <p:nvPr/>
        </p:nvSpPr>
        <p:spPr>
          <a:xfrm flipV="1">
            <a:off x="2970360" y="2619720"/>
            <a:ext cx="2470320" cy="144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accent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9"/>
          <p:cNvSpPr/>
          <p:nvPr/>
        </p:nvSpPr>
        <p:spPr>
          <a:xfrm>
            <a:off x="2995560" y="4618800"/>
            <a:ext cx="2340000" cy="91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accent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10"/>
          <p:cNvSpPr/>
          <p:nvPr/>
        </p:nvSpPr>
        <p:spPr>
          <a:xfrm flipH="1">
            <a:off x="2728080" y="2385360"/>
            <a:ext cx="2451600" cy="14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11"/>
          <p:cNvSpPr/>
          <p:nvPr/>
        </p:nvSpPr>
        <p:spPr>
          <a:xfrm flipV="1">
            <a:off x="6940080" y="4618080"/>
            <a:ext cx="2583000" cy="91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b05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2" name="Picture 2" descr=""/>
          <p:cNvPicPr/>
          <p:nvPr/>
        </p:nvPicPr>
        <p:blipFill>
          <a:blip r:embed="rId1"/>
          <a:stretch/>
        </p:blipFill>
        <p:spPr>
          <a:xfrm>
            <a:off x="9582840" y="2226600"/>
            <a:ext cx="1673640" cy="1963800"/>
          </a:xfrm>
          <a:prstGeom prst="rect">
            <a:avLst/>
          </a:prstGeom>
          <a:ln>
            <a:noFill/>
          </a:ln>
        </p:spPr>
      </p:pic>
      <p:pic>
        <p:nvPicPr>
          <p:cNvPr id="343" name="Picture 2" descr=""/>
          <p:cNvPicPr/>
          <p:nvPr/>
        </p:nvPicPr>
        <p:blipFill>
          <a:blip r:embed="rId2"/>
          <a:stretch/>
        </p:blipFill>
        <p:spPr>
          <a:xfrm>
            <a:off x="570240" y="2473560"/>
            <a:ext cx="1428480" cy="1676160"/>
          </a:xfrm>
          <a:prstGeom prst="rect">
            <a:avLst/>
          </a:prstGeom>
          <a:ln>
            <a:noFill/>
          </a:ln>
        </p:spPr>
      </p:pic>
      <p:pic>
        <p:nvPicPr>
          <p:cNvPr id="344" name="Picture 4" descr=""/>
          <p:cNvPicPr/>
          <p:nvPr/>
        </p:nvPicPr>
        <p:blipFill>
          <a:blip r:embed="rId3"/>
          <a:stretch/>
        </p:blipFill>
        <p:spPr>
          <a:xfrm>
            <a:off x="0" y="4887000"/>
            <a:ext cx="2104200" cy="154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29" dur="indefinite" restart="never" nodeType="tmRoot">
          <p:childTnLst>
            <p:seq>
              <p:cTn id="330" dur="indefinite" nodeType="mainSeq">
                <p:childTnLst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A2B8834-E24E-406C-859B-C18C3B70DD49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46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are Transactions?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47" name="Picture 5" descr=""/>
          <p:cNvPicPr/>
          <p:nvPr/>
        </p:nvPicPr>
        <p:blipFill>
          <a:blip r:embed="rId1"/>
          <a:stretch/>
        </p:blipFill>
        <p:spPr>
          <a:xfrm>
            <a:off x="1096200" y="2620440"/>
            <a:ext cx="1410840" cy="1570320"/>
          </a:xfrm>
          <a:prstGeom prst="rect">
            <a:avLst/>
          </a:prstGeom>
          <a:ln>
            <a:noFill/>
          </a:ln>
        </p:spPr>
      </p:pic>
      <p:sp>
        <p:nvSpPr>
          <p:cNvPr id="348" name="CustomShape 3"/>
          <p:cNvSpPr/>
          <p:nvPr/>
        </p:nvSpPr>
        <p:spPr>
          <a:xfrm>
            <a:off x="577800" y="4211280"/>
            <a:ext cx="12722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STATE 1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9" name="Picture 7" descr=""/>
          <p:cNvPicPr/>
          <p:nvPr/>
        </p:nvPicPr>
        <p:blipFill>
          <a:blip r:embed="rId2"/>
          <a:stretch/>
        </p:blipFill>
        <p:spPr>
          <a:xfrm>
            <a:off x="10584000" y="2620440"/>
            <a:ext cx="1410840" cy="1570320"/>
          </a:xfrm>
          <a:prstGeom prst="rect">
            <a:avLst/>
          </a:prstGeom>
          <a:ln>
            <a:noFill/>
          </a:ln>
        </p:spPr>
      </p:pic>
      <p:sp>
        <p:nvSpPr>
          <p:cNvPr id="350" name="CustomShape 4"/>
          <p:cNvSpPr/>
          <p:nvPr/>
        </p:nvSpPr>
        <p:spPr>
          <a:xfrm>
            <a:off x="10142280" y="4239000"/>
            <a:ext cx="12722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STATE 2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5"/>
          <p:cNvSpPr/>
          <p:nvPr/>
        </p:nvSpPr>
        <p:spPr>
          <a:xfrm>
            <a:off x="5246280" y="2123640"/>
            <a:ext cx="16686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ROLLBACK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6"/>
          <p:cNvSpPr/>
          <p:nvPr/>
        </p:nvSpPr>
        <p:spPr>
          <a:xfrm>
            <a:off x="5344560" y="5398560"/>
            <a:ext cx="14720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COMMIT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7"/>
          <p:cNvSpPr/>
          <p:nvPr/>
        </p:nvSpPr>
        <p:spPr>
          <a:xfrm flipV="1">
            <a:off x="2970360" y="2619720"/>
            <a:ext cx="2470320" cy="144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accent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8"/>
          <p:cNvSpPr/>
          <p:nvPr/>
        </p:nvSpPr>
        <p:spPr>
          <a:xfrm>
            <a:off x="2995560" y="4618800"/>
            <a:ext cx="2340000" cy="91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accent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9"/>
          <p:cNvSpPr/>
          <p:nvPr/>
        </p:nvSpPr>
        <p:spPr>
          <a:xfrm flipH="1">
            <a:off x="2728080" y="2385360"/>
            <a:ext cx="2451600" cy="14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10"/>
          <p:cNvSpPr/>
          <p:nvPr/>
        </p:nvSpPr>
        <p:spPr>
          <a:xfrm flipV="1">
            <a:off x="6940080" y="4618080"/>
            <a:ext cx="3060720" cy="91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b05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7" name="Picture 13" descr=""/>
          <p:cNvPicPr/>
          <p:nvPr/>
        </p:nvPicPr>
        <p:blipFill>
          <a:blip r:embed="rId3"/>
          <a:stretch/>
        </p:blipFill>
        <p:spPr>
          <a:xfrm>
            <a:off x="293400" y="4782600"/>
            <a:ext cx="1841400" cy="1841400"/>
          </a:xfrm>
          <a:prstGeom prst="rect">
            <a:avLst/>
          </a:prstGeom>
          <a:ln>
            <a:noFill/>
          </a:ln>
        </p:spPr>
      </p:pic>
      <p:sp>
        <p:nvSpPr>
          <p:cNvPr id="358" name="CustomShape 11"/>
          <p:cNvSpPr/>
          <p:nvPr/>
        </p:nvSpPr>
        <p:spPr>
          <a:xfrm>
            <a:off x="1825920" y="5561280"/>
            <a:ext cx="1302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Queries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1" dur="indefinite" restart="never" nodeType="tmRoot">
          <p:childTnLst>
            <p:seq>
              <p:cTn id="352" dur="indefinite" nodeType="mainSeq">
                <p:childTnLst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Transactions Syntax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0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875DD60F-D48B-4D98-9041-B5CEA354883E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531720" y="1523880"/>
            <a:ext cx="11201040" cy="35931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bg-BG" sz="23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START</a:t>
            </a:r>
            <a:r>
              <a:rPr b="1" lang="bg-BG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TRANSACTION</a:t>
            </a:r>
            <a:endParaRPr b="0" lang="bg-BG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BEGIN</a:t>
            </a:r>
            <a:endParaRPr b="0" lang="bg-BG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UPDATE accounts SET balance = balance – withdraw_amount</a:t>
            </a:r>
            <a:endParaRPr b="0" lang="bg-BG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WHERE id = account</a:t>
            </a:r>
            <a:endParaRPr b="0" lang="bg-BG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IF ROW_COUNT() &lt;&gt; 1 THEN </a:t>
            </a:r>
            <a:r>
              <a:rPr b="1" i="1" lang="bg-BG" sz="2300" spc="-1" strike="noStrike">
                <a:solidFill>
                  <a:srgbClr val="fae5b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-- Affected rows are different than one.</a:t>
            </a:r>
            <a:endParaRPr b="0" lang="bg-BG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3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	</a:t>
            </a:r>
            <a:r>
              <a:rPr b="1" lang="bg-BG" sz="23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SIGNAL SQLSTATE </a:t>
            </a:r>
            <a:r>
              <a:rPr b="1" lang="bg-BG" sz="23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'45000' SET MESSAGE_TEXT = 'Invalid account';</a:t>
            </a:r>
            <a:endParaRPr b="0" lang="bg-BG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3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	</a:t>
            </a:r>
            <a:r>
              <a:rPr b="1" lang="bg-BG" sz="23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ROLLBACK;</a:t>
            </a:r>
            <a:endParaRPr b="0" lang="bg-BG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3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ELSE </a:t>
            </a:r>
            <a:endParaRPr b="0" lang="bg-BG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3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	</a:t>
            </a:r>
            <a:r>
              <a:rPr b="1" lang="bg-BG" sz="23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COMMIT;</a:t>
            </a:r>
            <a:endParaRPr b="0" lang="bg-BG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END IF;</a:t>
            </a:r>
            <a:endParaRPr b="0" lang="bg-BG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4"/>
          <p:cNvSpPr/>
          <p:nvPr/>
        </p:nvSpPr>
        <p:spPr>
          <a:xfrm>
            <a:off x="3656160" y="1103040"/>
            <a:ext cx="3290400" cy="476640"/>
          </a:xfrm>
          <a:prstGeom prst="wedgeRoundRectCallout">
            <a:avLst>
              <a:gd name="adj1" fmla="val -56212"/>
              <a:gd name="adj2" fmla="val 11674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Start Transaction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CustomShape 5"/>
          <p:cNvSpPr/>
          <p:nvPr/>
        </p:nvSpPr>
        <p:spPr>
          <a:xfrm>
            <a:off x="4646520" y="4572000"/>
            <a:ext cx="3290400" cy="476640"/>
          </a:xfrm>
          <a:prstGeom prst="wedgeRoundRectCallout">
            <a:avLst>
              <a:gd name="adj1" fmla="val -57939"/>
              <a:gd name="adj2" fmla="val -165551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Undo Changes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CustomShape 6"/>
          <p:cNvSpPr/>
          <p:nvPr/>
        </p:nvSpPr>
        <p:spPr>
          <a:xfrm>
            <a:off x="3122640" y="5636880"/>
            <a:ext cx="3290400" cy="476640"/>
          </a:xfrm>
          <a:prstGeom prst="wedgeRoundRectCallout">
            <a:avLst>
              <a:gd name="adj1" fmla="val -62667"/>
              <a:gd name="adj2" fmla="val -172315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Save Changes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7"/>
          <p:cNvSpPr/>
          <p:nvPr/>
        </p:nvSpPr>
        <p:spPr>
          <a:xfrm>
            <a:off x="7618320" y="1752480"/>
            <a:ext cx="3290400" cy="476640"/>
          </a:xfrm>
          <a:prstGeom prst="wedgeRoundRectCallout">
            <a:avLst>
              <a:gd name="adj1" fmla="val -53541"/>
              <a:gd name="adj2" fmla="val 124124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Withdraw Money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3" dur="indefinite" restart="never" nodeType="tmRoot">
          <p:childTnLst>
            <p:seq>
              <p:cTn id="374" nodeType="mainSeq">
                <p:childTnLst>
                  <p:par>
                    <p:cTn id="375" fill="freeze">
                      <p:stCondLst>
                        <p:cond delay="indefinite"/>
                      </p:stCondLst>
                      <p:childTnLst>
                        <p:par>
                          <p:cTn id="376" fill="freeze">
                            <p:stCondLst>
                              <p:cond delay="0"/>
                            </p:stCondLst>
                            <p:childTnLst>
                              <p:par>
                                <p:cTn id="37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9" dur="500"/>
                                        <p:tgtEl>
                                          <p:spTgt spid="361">
                                            <p:txEl>
                                              <p:pRg st="0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freeze">
                      <p:stCondLst>
                        <p:cond delay="indefinite"/>
                      </p:stCondLst>
                      <p:childTnLst>
                        <p:par>
                          <p:cTn id="381" fill="freeze">
                            <p:stCondLst>
                              <p:cond delay="0"/>
                            </p:stCondLst>
                            <p:childTnLst>
                              <p:par>
                                <p:cTn id="38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18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4" dur="500"/>
                                        <p:tgtEl>
                                          <p:spTgt spid="361">
                                            <p:txEl>
                                              <p:pRg st="18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freeze">
                            <p:stCondLst>
                              <p:cond delay="500"/>
                            </p:stCondLst>
                            <p:childTnLst>
                              <p:par>
                                <p:cTn id="386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freeze">
                      <p:stCondLst>
                        <p:cond delay="indefinite"/>
                      </p:stCondLst>
                      <p:childTnLst>
                        <p:par>
                          <p:cTn id="389" fill="freeze">
                            <p:stCondLst>
                              <p:cond delay="0"/>
                            </p:stCondLst>
                            <p:childTnLst>
                              <p:par>
                                <p:cTn id="39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24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2" dur="500"/>
                                        <p:tgtEl>
                                          <p:spTgt spid="361">
                                            <p:txEl>
                                              <p:pRg st="24" end="8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80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5" dur="500"/>
                                        <p:tgtEl>
                                          <p:spTgt spid="361">
                                            <p:txEl>
                                              <p:pRg st="80" end="9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freeze">
                            <p:stCondLst>
                              <p:cond delay="500"/>
                            </p:stCondLst>
                            <p:childTnLst>
                              <p:par>
                                <p:cTn id="397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freeze">
                      <p:stCondLst>
                        <p:cond delay="indefinite"/>
                      </p:stCondLst>
                      <p:childTnLst>
                        <p:par>
                          <p:cTn id="400" fill="freeze">
                            <p:stCondLst>
                              <p:cond delay="0"/>
                            </p:stCondLst>
                            <p:childTnLst>
                              <p:par>
                                <p:cTn id="40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99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3" dur="500"/>
                                        <p:tgtEl>
                                          <p:spTgt spid="361">
                                            <p:txEl>
                                              <p:pRg st="99" end="1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165" end="2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6" dur="500"/>
                                        <p:tgtEl>
                                          <p:spTgt spid="361">
                                            <p:txEl>
                                              <p:pRg st="165" end="2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228" end="2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9" dur="500"/>
                                        <p:tgtEl>
                                          <p:spTgt spid="361">
                                            <p:txEl>
                                              <p:pRg st="228" end="2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239" end="2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2" dur="500"/>
                                        <p:tgtEl>
                                          <p:spTgt spid="361">
                                            <p:txEl>
                                              <p:pRg st="239" end="2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245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5" dur="500"/>
                                        <p:tgtEl>
                                          <p:spTgt spid="361">
                                            <p:txEl>
                                              <p:pRg st="245" end="2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254" end="2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8" dur="500"/>
                                        <p:tgtEl>
                                          <p:spTgt spid="361">
                                            <p:txEl>
                                              <p:pRg st="254" end="26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freeze">
                            <p:stCondLst>
                              <p:cond delay="500"/>
                            </p:stCondLst>
                            <p:childTnLst>
                              <p:par>
                                <p:cTn id="420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freeze">
                            <p:stCondLst>
                              <p:cond delay="501"/>
                            </p:stCondLst>
                            <p:childTnLst>
                              <p:par>
                                <p:cTn id="42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Table of Contents</a:t>
            </a: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0" name="TextShape 2"/>
          <p:cNvSpPr txBox="1"/>
          <p:nvPr/>
        </p:nvSpPr>
        <p:spPr>
          <a:xfrm>
            <a:off x="190440" y="1191600"/>
            <a:ext cx="11804400" cy="533304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444600" indent="-4442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Functions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44600" indent="-4442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Transactions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44600" indent="-4442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Procedures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44600" indent="-4442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Triggers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1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EE1895E-27C9-4270-8C07-B10BCCEADB72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32" name="Picture 7" descr=""/>
          <p:cNvPicPr/>
          <p:nvPr/>
        </p:nvPicPr>
        <p:blipFill>
          <a:blip r:embed="rId1"/>
          <a:stretch/>
        </p:blipFill>
        <p:spPr>
          <a:xfrm>
            <a:off x="8741880" y="2049480"/>
            <a:ext cx="3074040" cy="3963960"/>
          </a:xfrm>
          <a:prstGeom prst="rect">
            <a:avLst/>
          </a:prstGeom>
          <a:ln>
            <a:noFill/>
          </a:ln>
        </p:spPr>
      </p:pic>
      <p:pic>
        <p:nvPicPr>
          <p:cNvPr id="233" name="Picture 13" descr=""/>
          <p:cNvPicPr/>
          <p:nvPr/>
        </p:nvPicPr>
        <p:blipFill>
          <a:blip r:embed="rId2"/>
          <a:stretch/>
        </p:blipFill>
        <p:spPr>
          <a:xfrm rot="20161800">
            <a:off x="2959920" y="4264200"/>
            <a:ext cx="1841400" cy="1841400"/>
          </a:xfrm>
          <a:prstGeom prst="rect">
            <a:avLst/>
          </a:prstGeom>
          <a:ln>
            <a:noFill/>
          </a:ln>
        </p:spPr>
      </p:pic>
      <p:pic>
        <p:nvPicPr>
          <p:cNvPr id="234" name="Picture 2" descr=""/>
          <p:cNvPicPr/>
          <p:nvPr/>
        </p:nvPicPr>
        <p:blipFill>
          <a:blip r:embed="rId3"/>
          <a:stretch/>
        </p:blipFill>
        <p:spPr>
          <a:xfrm rot="1958400">
            <a:off x="4871160" y="1296000"/>
            <a:ext cx="1650960" cy="1788120"/>
          </a:xfrm>
          <a:prstGeom prst="rect">
            <a:avLst/>
          </a:prstGeom>
          <a:ln>
            <a:noFill/>
          </a:ln>
        </p:spPr>
      </p:pic>
      <p:pic>
        <p:nvPicPr>
          <p:cNvPr id="235" name="Picture 6" descr=""/>
          <p:cNvPicPr/>
          <p:nvPr/>
        </p:nvPicPr>
        <p:blipFill>
          <a:blip r:embed="rId4"/>
          <a:stretch/>
        </p:blipFill>
        <p:spPr>
          <a:xfrm>
            <a:off x="6595920" y="3519360"/>
            <a:ext cx="1680120" cy="168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0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" dur="500"/>
                                        <p:tgtEl>
                                          <p:spTgt spid="230">
                                            <p:txEl>
                                              <p:pRg st="10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3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500"/>
                                        <p:tgtEl>
                                          <p:spTgt spid="230">
                                            <p:txEl>
                                              <p:pRg st="23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4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" dur="500"/>
                                        <p:tgtEl>
                                          <p:spTgt spid="230">
                                            <p:txEl>
                                              <p:pRg st="34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188640" y="9856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Modern DBMS servers have built-in transaction support.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Implement “</a:t>
            </a:r>
            <a:r>
              <a:rPr b="0" lang="en-US" sz="32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ACID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 transactions.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E.g. Oracle, MySQL, MS SQL Server, …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eceae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ACID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means: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1" lang="en-US" sz="3200" spc="-1" strike="noStrike" u="sng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tomicity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1" lang="en-US" sz="3200" spc="-1" strike="noStrike" u="sng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onsistency 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1" lang="en-US" sz="3200" spc="-1" strike="noStrike" u="sng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solation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1" lang="en-US" sz="3200" spc="-1" strike="noStrike" u="sng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urability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38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Transactions Properties</a:t>
            </a:r>
            <a:endParaRPr b="0" lang="en-US" sz="3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68" name="Picture 4" descr=""/>
          <p:cNvPicPr/>
          <p:nvPr/>
        </p:nvPicPr>
        <p:blipFill>
          <a:blip r:embed="rId1"/>
          <a:stretch/>
        </p:blipFill>
        <p:spPr>
          <a:xfrm>
            <a:off x="5637240" y="3429000"/>
            <a:ext cx="2736000" cy="2736000"/>
          </a:xfrm>
          <a:prstGeom prst="rect">
            <a:avLst/>
          </a:prstGeom>
          <a:ln>
            <a:noFill/>
          </a:ln>
        </p:spPr>
      </p:pic>
      <p:pic>
        <p:nvPicPr>
          <p:cNvPr id="369" name="Picture 5" descr=""/>
          <p:cNvPicPr/>
          <p:nvPr/>
        </p:nvPicPr>
        <p:blipFill>
          <a:blip r:embed="rId2"/>
          <a:stretch/>
        </p:blipFill>
        <p:spPr>
          <a:xfrm>
            <a:off x="7232760" y="3898440"/>
            <a:ext cx="4236840" cy="2266560"/>
          </a:xfrm>
          <a:prstGeom prst="rect">
            <a:avLst/>
          </a:prstGeom>
          <a:ln>
            <a:noFill/>
          </a:ln>
        </p:spPr>
      </p:pic>
      <p:sp>
        <p:nvSpPr>
          <p:cNvPr id="370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9ABBE77E-5FF3-4FBA-A1C2-7472AE4CE750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425" dur="indefinite" restart="never" nodeType="tmRoot">
          <p:childTnLst>
            <p:seq>
              <p:cTn id="426" dur="indefinite" nodeType="mainSeq">
                <p:childTnLst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23" end="1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1" dur="500"/>
                                        <p:tgtEl>
                                          <p:spTgt spid="366">
                                            <p:txEl>
                                              <p:pRg st="123" end="1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3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4" dur="500"/>
                                        <p:tgtEl>
                                          <p:spTgt spid="366">
                                            <p:txEl>
                                              <p:pRg st="135" end="1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45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7" dur="500"/>
                                        <p:tgtEl>
                                          <p:spTgt spid="366">
                                            <p:txEl>
                                              <p:pRg st="145" end="15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58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0" dur="500"/>
                                        <p:tgtEl>
                                          <p:spTgt spid="366">
                                            <p:txEl>
                                              <p:pRg st="158" end="16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68" end="1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3" dur="500"/>
                                        <p:tgtEl>
                                          <p:spTgt spid="366">
                                            <p:txEl>
                                              <p:pRg st="168" end="17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912960" y="495288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1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Stored Procedures</a:t>
            </a:r>
            <a:endParaRPr b="0" lang="en-US" sz="5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912960" y="57549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3" name="Picture 2" descr=""/>
          <p:cNvPicPr/>
          <p:nvPr/>
        </p:nvPicPr>
        <p:blipFill>
          <a:blip r:embed="rId1"/>
          <a:stretch/>
        </p:blipFill>
        <p:spPr>
          <a:xfrm>
            <a:off x="4151160" y="1591200"/>
            <a:ext cx="3619080" cy="2675520"/>
          </a:xfrm>
          <a:prstGeom prst="rect">
            <a:avLst/>
          </a:prstGeom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</p:spTree>
  </p:cSld>
  <p:timing>
    <p:tnLst>
      <p:par>
        <p:cTn id="444" dur="indefinite" restart="never" nodeType="tmRoot">
          <p:childTnLst>
            <p:seq>
              <p:cTn id="44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are Stored Procedures?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5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Stored procedures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Encapsulate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repetitive program </a:t>
            </a:r>
            <a:r>
              <a:rPr b="0" lang="en-US" sz="32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logic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accept </a:t>
            </a:r>
            <a:r>
              <a:rPr b="0" lang="en-US" sz="32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input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parameters.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return </a:t>
            </a:r>
            <a:r>
              <a:rPr b="0" lang="en-US" sz="32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output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results.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Benefits of stored procedures.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Share application </a:t>
            </a:r>
            <a:r>
              <a:rPr b="0" lang="en-US" sz="32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logic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Improved </a:t>
            </a:r>
            <a:r>
              <a:rPr b="0" lang="en-US" sz="32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performance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Reduced network </a:t>
            </a:r>
            <a:r>
              <a:rPr b="0" lang="en-US" sz="32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traffic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6" name="TextShape 3"/>
          <p:cNvSpPr txBox="1"/>
          <p:nvPr/>
        </p:nvSpPr>
        <p:spPr>
          <a:xfrm>
            <a:off x="11428560" y="6553080"/>
            <a:ext cx="456840" cy="2282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844B1458-0399-49E3-92F4-AABB27E34A61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446" dur="indefinite" restart="never" nodeType="tmRoot">
          <p:childTnLst>
            <p:seq>
              <p:cTn id="447" dur="indefinite" nodeType="mainSeq">
                <p:childTnLst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18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2" dur="500"/>
                                        <p:tgtEl>
                                          <p:spTgt spid="375">
                                            <p:txEl>
                                              <p:pRg st="18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56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7" dur="500"/>
                                        <p:tgtEl>
                                          <p:spTgt spid="375">
                                            <p:txEl>
                                              <p:pRg st="56" end="8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85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2" dur="500"/>
                                        <p:tgtEl>
                                          <p:spTgt spid="375">
                                            <p:txEl>
                                              <p:pRg st="85" end="1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112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7" dur="500"/>
                                        <p:tgtEl>
                                          <p:spTgt spid="375">
                                            <p:txEl>
                                              <p:pRg st="112" end="1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8" fill="hold">
                      <p:stCondLst>
                        <p:cond delay="indefinite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143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2" dur="500"/>
                                        <p:tgtEl>
                                          <p:spTgt spid="375">
                                            <p:txEl>
                                              <p:pRg st="143" end="16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168" end="1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7" dur="500"/>
                                        <p:tgtEl>
                                          <p:spTgt spid="375">
                                            <p:txEl>
                                              <p:pRg st="168" end="19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190" end="2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2" dur="500"/>
                                        <p:tgtEl>
                                          <p:spTgt spid="375">
                                            <p:txEl>
                                              <p:pRg st="190" end="2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Creating Stored Procedures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8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CREATE</a:t>
            </a:r>
            <a:r>
              <a:rPr b="1" lang="en-US" sz="3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3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PROCEDURE</a:t>
            </a:r>
            <a:r>
              <a:rPr b="1" lang="en-US" sz="3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9" name="CustomShape 3"/>
          <p:cNvSpPr/>
          <p:nvPr/>
        </p:nvSpPr>
        <p:spPr>
          <a:xfrm>
            <a:off x="760320" y="2819520"/>
            <a:ext cx="9829440" cy="2650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bg-BG" sz="2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DELIMITER $$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CREATE PROCEDURE </a:t>
            </a: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usp_select_employees_by_seniority() 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BEGIN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SELECT * 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FROM employees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WHERE ROUND((DATEDIFF(NOW(), hire_date) / 365.4)) &lt; 15;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END $$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TextShape 4"/>
          <p:cNvSpPr txBox="1"/>
          <p:nvPr/>
        </p:nvSpPr>
        <p:spPr>
          <a:xfrm>
            <a:off x="11428560" y="6553080"/>
            <a:ext cx="456840" cy="2282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4C95320-4025-4063-8859-384D3A80699A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1" name="CustomShape 5"/>
          <p:cNvSpPr/>
          <p:nvPr/>
        </p:nvSpPr>
        <p:spPr>
          <a:xfrm>
            <a:off x="5942160" y="2327040"/>
            <a:ext cx="3290400" cy="448560"/>
          </a:xfrm>
          <a:prstGeom prst="wedgeRoundRectCallout">
            <a:avLst>
              <a:gd name="adj1" fmla="val -49270"/>
              <a:gd name="adj2" fmla="val 176500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Procedure Name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6"/>
          <p:cNvSpPr/>
          <p:nvPr/>
        </p:nvSpPr>
        <p:spPr>
          <a:xfrm>
            <a:off x="6627960" y="3809880"/>
            <a:ext cx="3290400" cy="448560"/>
          </a:xfrm>
          <a:prstGeom prst="wedgeRoundRectCallout">
            <a:avLst>
              <a:gd name="adj1" fmla="val -42073"/>
              <a:gd name="adj2" fmla="val 16331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Procedure Logic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83" dur="indefinite" restart="never" nodeType="tmRoot">
          <p:childTnLst>
            <p:seq>
              <p:cTn id="484" dur="indefinite" nodeType="mainSeq">
                <p:childTnLst>
                  <p:par>
                    <p:cTn id="485" fill="hold">
                      <p:stCondLst>
                        <p:cond delay="0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13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9" dur="500"/>
                                        <p:tgtEl>
                                          <p:spTgt spid="379">
                                            <p:txEl>
                                              <p:pRg st="13" end="6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2" dur="500"/>
                                        <p:tgtEl>
                                          <p:spTgt spid="379">
                                            <p:txEl>
                                              <p:pRg st="0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67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5" dur="500"/>
                                        <p:tgtEl>
                                          <p:spTgt spid="379">
                                            <p:txEl>
                                              <p:pRg st="67" end="7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160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8" dur="500"/>
                                        <p:tgtEl>
                                          <p:spTgt spid="379">
                                            <p:txEl>
                                              <p:pRg st="160" end="16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500"/>
                            </p:stCondLst>
                            <p:childTnLst>
                              <p:par>
                                <p:cTn id="500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73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6" dur="500"/>
                                        <p:tgtEl>
                                          <p:spTgt spid="379">
                                            <p:txEl>
                                              <p:pRg st="73" end="8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85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9" dur="500"/>
                                        <p:tgtEl>
                                          <p:spTgt spid="379">
                                            <p:txEl>
                                              <p:pRg st="85" end="10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102" end="1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2" dur="500"/>
                                        <p:tgtEl>
                                          <p:spTgt spid="379">
                                            <p:txEl>
                                              <p:pRg st="102" end="16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3" fill="hold">
                            <p:stCondLst>
                              <p:cond delay="500"/>
                            </p:stCondLst>
                            <p:childTnLst>
                              <p:par>
                                <p:cTn id="514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Executing Stored Procedures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4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Executing a stored procedure by </a:t>
            </a:r>
            <a:r>
              <a:rPr b="1" lang="en-US" sz="3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CALL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1751040" y="2895480"/>
            <a:ext cx="8310240" cy="516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bg-BG" sz="28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CALL</a:t>
            </a:r>
            <a:r>
              <a:rPr b="1" lang="bg-BG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usp_select_employees_by_seniority();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TextShape 4"/>
          <p:cNvSpPr txBox="1"/>
          <p:nvPr/>
        </p:nvSpPr>
        <p:spPr>
          <a:xfrm>
            <a:off x="11428560" y="6553080"/>
            <a:ext cx="456840" cy="2282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A739E7D-DFE9-45FB-AF95-EBD0FA3C24B0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516" dur="indefinite" restart="never" nodeType="tmRoot">
          <p:childTnLst>
            <p:seq>
              <p:cTn id="51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3D3B2627-0EAA-4B90-B8E1-EA4B83A1FC59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8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DROP</a:t>
            </a:r>
            <a:r>
              <a:rPr b="1" lang="en-US" sz="3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3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PROCEDURE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Dropping Stored Procedures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0" name="CustomShape 4"/>
          <p:cNvSpPr/>
          <p:nvPr/>
        </p:nvSpPr>
        <p:spPr>
          <a:xfrm>
            <a:off x="836640" y="2209680"/>
            <a:ext cx="10210320" cy="516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bg-BG" sz="28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DROP PROCEDURE </a:t>
            </a:r>
            <a:r>
              <a:rPr b="1" lang="bg-BG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usp_select_employees_by_seniority();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8" dur="indefinite" restart="never" nodeType="tmRoot">
          <p:childTnLst>
            <p:seq>
              <p:cTn id="51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912960" y="495288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1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Stored Procedures</a:t>
            </a:r>
            <a:endParaRPr b="0" lang="en-US" sz="5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2" name="TextShape 2"/>
          <p:cNvSpPr txBox="1"/>
          <p:nvPr/>
        </p:nvSpPr>
        <p:spPr>
          <a:xfrm>
            <a:off x="912960" y="57549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Using Parameters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93" name="Picture 2" descr=""/>
          <p:cNvPicPr/>
          <p:nvPr/>
        </p:nvPicPr>
        <p:blipFill>
          <a:blip r:embed="rId1"/>
          <a:stretch/>
        </p:blipFill>
        <p:spPr>
          <a:xfrm>
            <a:off x="3526560" y="1560240"/>
            <a:ext cx="4777200" cy="2991240"/>
          </a:xfrm>
          <a:prstGeom prst="rect">
            <a:avLst/>
          </a:prstGeom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</p:spTree>
  </p:cSld>
  <p:timing>
    <p:tnLst>
      <p:par>
        <p:cTn id="520" dur="indefinite" restart="never" nodeType="tmRoot">
          <p:childTnLst>
            <p:seq>
              <p:cTn id="52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47C397A-8E90-4F24-A604-45220D0B0FB9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5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spcBef>
                <a:spcPts val="119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define a parameterized procedure use the syntax: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6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Defining Parameterized Procedures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7" name="CustomShape 4"/>
          <p:cNvSpPr/>
          <p:nvPr/>
        </p:nvSpPr>
        <p:spPr>
          <a:xfrm>
            <a:off x="836640" y="2108520"/>
            <a:ext cx="10134360" cy="12783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bg-BG" sz="26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CREATE PROCEDURE </a:t>
            </a:r>
            <a:r>
              <a:rPr b="1" lang="bg-BG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usp_procedure_name </a:t>
            </a:r>
            <a:endParaRPr b="0" lang="bg-BG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(parameter_1_name parameter_type,</a:t>
            </a:r>
            <a:endParaRPr b="0" lang="bg-BG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parameter_2_name parameter_type,…)</a:t>
            </a:r>
            <a:endParaRPr b="0" lang="bg-BG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22" dur="indefinite" restart="never" nodeType="tmRoot">
          <p:childTnLst>
            <p:seq>
              <p:cTn id="523" dur="indefinite" nodeType="mainSeq">
                <p:childTnLst>
                  <p:par>
                    <p:cTn id="524" fill="hold">
                      <p:stCondLst>
                        <p:cond delay="indefinite"/>
                      </p:stCondLst>
                      <p:childTnLst>
                        <p:par>
                          <p:cTn id="525" fill="hold">
                            <p:stCondLst>
                              <p:cond delay="0"/>
                            </p:stCondLst>
                            <p:childTnLst>
                              <p:par>
                                <p:cTn id="5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8" dur="500"/>
                                        <p:tgtEl>
                                          <p:spTgt spid="395">
                                            <p:txEl>
                                              <p:pRg st="0" end="5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1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56963E0A-AFEB-48ED-AB66-21B3EA95765B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9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Parameterized Stored Procedures – Example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784440" y="1584000"/>
            <a:ext cx="10591560" cy="55760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917"/>
              </a:lnSpc>
            </a:pPr>
            <a:r>
              <a:rPr b="1" lang="bg-BG" sz="2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DELIMITER $$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917"/>
              </a:lnSpc>
            </a:pPr>
            <a:r>
              <a:rPr b="1" lang="bg-BG" sz="2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CREATE PROCEDURE </a:t>
            </a: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usp_select_employees_by_seniority(min_years_at_work INT)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917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BEGIN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917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SELECT first_name, last_name, hire_date,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917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ROUND(DATEDIFF(NOW(),DATE(hire_date)) / 365.4,0) AS 'years'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917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FROM employees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917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WHERE ROUND(DATEDIFF(NOW(),DATE(hire_date)) / 365.4,0) &gt; min_years_at_work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917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ORDER BY hire_date;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917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END $$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917"/>
              </a:lnSpc>
            </a:pP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917"/>
              </a:lnSpc>
            </a:pPr>
            <a:r>
              <a:rPr b="1" lang="bg-BG" sz="2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CALL</a:t>
            </a: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usp_select_employees_by_seniority(15);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917"/>
              </a:lnSpc>
            </a:pP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4"/>
          <p:cNvSpPr/>
          <p:nvPr/>
        </p:nvSpPr>
        <p:spPr>
          <a:xfrm>
            <a:off x="4189320" y="1174680"/>
            <a:ext cx="3290400" cy="448560"/>
          </a:xfrm>
          <a:prstGeom prst="wedgeRoundRectCallout">
            <a:avLst>
              <a:gd name="adj1" fmla="val -44746"/>
              <a:gd name="adj2" fmla="val 169771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Procedure Name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5"/>
          <p:cNvSpPr/>
          <p:nvPr/>
        </p:nvSpPr>
        <p:spPr>
          <a:xfrm>
            <a:off x="8609040" y="3505320"/>
            <a:ext cx="3290400" cy="448560"/>
          </a:xfrm>
          <a:prstGeom prst="wedgeRoundRectCallout">
            <a:avLst>
              <a:gd name="adj1" fmla="val -82626"/>
              <a:gd name="adj2" fmla="val 134791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Procedure Logic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6"/>
          <p:cNvSpPr/>
          <p:nvPr/>
        </p:nvSpPr>
        <p:spPr>
          <a:xfrm>
            <a:off x="8099640" y="5313240"/>
            <a:ext cx="3290400" cy="448560"/>
          </a:xfrm>
          <a:prstGeom prst="wedgeRoundRectCallout">
            <a:avLst>
              <a:gd name="adj1" fmla="val -52192"/>
              <a:gd name="adj2" fmla="val 80493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Usage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2" dur="indefinite" restart="never" nodeType="tmRoot">
          <p:childTnLst>
            <p:seq>
              <p:cTn id="533" dur="indefinite" nodeType="mainSeq">
                <p:childTnLst>
                  <p:par>
                    <p:cTn id="534" fill="hold">
                      <p:stCondLst>
                        <p:cond delay="0"/>
                      </p:stCondLst>
                      <p:childTnLst>
                        <p:par>
                          <p:cTn id="535" fill="hold">
                            <p:stCondLst>
                              <p:cond delay="0"/>
                            </p:stCondLst>
                            <p:childTnLst>
                              <p:par>
                                <p:cTn id="5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13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8" dur="500"/>
                                        <p:tgtEl>
                                          <p:spTgt spid="400">
                                            <p:txEl>
                                              <p:pRg st="13" end="8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1" dur="500"/>
                                        <p:tgtEl>
                                          <p:spTgt spid="400">
                                            <p:txEl>
                                              <p:pRg st="0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87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4" dur="500"/>
                                        <p:tgtEl>
                                          <p:spTgt spid="400">
                                            <p:txEl>
                                              <p:pRg st="87" end="9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5" fill="hold">
                            <p:stCondLst>
                              <p:cond delay="500"/>
                            </p:stCondLst>
                            <p:childTnLst>
                              <p:par>
                                <p:cTn id="546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93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2" dur="500"/>
                                        <p:tgtEl>
                                          <p:spTgt spid="400">
                                            <p:txEl>
                                              <p:pRg st="93" end="1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136" end="2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5" dur="500"/>
                                        <p:tgtEl>
                                          <p:spTgt spid="400">
                                            <p:txEl>
                                              <p:pRg st="136" end="20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200" end="2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8" dur="500"/>
                                        <p:tgtEl>
                                          <p:spTgt spid="400">
                                            <p:txEl>
                                              <p:pRg st="200" end="2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217" end="2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1" dur="500"/>
                                        <p:tgtEl>
                                          <p:spTgt spid="400">
                                            <p:txEl>
                                              <p:pRg st="217" end="29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294" end="3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4" dur="500"/>
                                        <p:tgtEl>
                                          <p:spTgt spid="400">
                                            <p:txEl>
                                              <p:pRg st="294" end="3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316" end="3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7" dur="500"/>
                                        <p:tgtEl>
                                          <p:spTgt spid="400">
                                            <p:txEl>
                                              <p:pRg st="316" end="3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500"/>
                            </p:stCondLst>
                            <p:childTnLst>
                              <p:par>
                                <p:cTn id="569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324" end="3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5" dur="500"/>
                                        <p:tgtEl>
                                          <p:spTgt spid="400">
                                            <p:txEl>
                                              <p:pRg st="324" end="36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500"/>
                            </p:stCondLst>
                            <p:childTnLst>
                              <p:par>
                                <p:cTn id="577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80310C73-8CF2-4C50-8419-C1B61974FA9E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5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Returning Values Using OUTPUT Parameters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1368000" y="1125720"/>
            <a:ext cx="8457840" cy="52102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917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CREATE PROCEDURE usp_add_numbers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917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(first_number INT,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917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second_number INT,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917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</a:t>
            </a:r>
            <a:r>
              <a:rPr b="1" lang="bg-BG" sz="2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OUT result INT)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917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BEGIN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917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</a:t>
            </a: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SET </a:t>
            </a:r>
            <a:r>
              <a:rPr b="1" lang="bg-BG" sz="2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result </a:t>
            </a: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= first_number + second_number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917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END $$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917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DELIMITER ;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917"/>
              </a:lnSpc>
            </a:pP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917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SET @answer=0;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917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CALL usp_add_numbers(5, 6,@</a:t>
            </a:r>
            <a:r>
              <a:rPr b="1" lang="bg-BG" sz="2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answer);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917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SELECT @</a:t>
            </a:r>
            <a:r>
              <a:rPr b="1" lang="bg-BG" sz="2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answer;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917"/>
              </a:lnSpc>
            </a:pP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917"/>
              </a:lnSpc>
            </a:pPr>
            <a:r>
              <a:rPr b="1" lang="bg-BG" sz="2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-- 11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4"/>
          <p:cNvSpPr/>
          <p:nvPr/>
        </p:nvSpPr>
        <p:spPr>
          <a:xfrm>
            <a:off x="7008840" y="2270160"/>
            <a:ext cx="3290400" cy="448560"/>
          </a:xfrm>
          <a:prstGeom prst="wedgeRoundRectCallout">
            <a:avLst>
              <a:gd name="adj1" fmla="val -72243"/>
              <a:gd name="adj2" fmla="val 13703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7ffe7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Creating procedure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5"/>
          <p:cNvSpPr/>
          <p:nvPr/>
        </p:nvSpPr>
        <p:spPr>
          <a:xfrm>
            <a:off x="7542360" y="4267080"/>
            <a:ext cx="3290400" cy="448560"/>
          </a:xfrm>
          <a:prstGeom prst="wedgeRoundRectCallout">
            <a:avLst>
              <a:gd name="adj1" fmla="val -39112"/>
              <a:gd name="adj2" fmla="val 80270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7ffe7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Executing procedure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CustomShape 6"/>
          <p:cNvSpPr/>
          <p:nvPr/>
        </p:nvSpPr>
        <p:spPr>
          <a:xfrm>
            <a:off x="6912000" y="6175440"/>
            <a:ext cx="3290400" cy="448560"/>
          </a:xfrm>
          <a:prstGeom prst="wedgeRoundRectCallout">
            <a:avLst>
              <a:gd name="adj1" fmla="val -44990"/>
              <a:gd name="adj2" fmla="val -142924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7ffe7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Display results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9" dur="indefinite" restart="never" nodeType="tmRoot">
          <p:childTnLst>
            <p:seq>
              <p:cTn id="580" dur="indefinite" nodeType="mainSeq">
                <p:childTnLst>
                  <p:par>
                    <p:cTn id="581" fill="hold">
                      <p:stCondLst>
                        <p:cond delay="indefinite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5" dur="500"/>
                                        <p:tgtEl>
                                          <p:spTgt spid="406">
                                            <p:txEl>
                                              <p:pRg st="0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33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8" dur="500"/>
                                        <p:tgtEl>
                                          <p:spTgt spid="406">
                                            <p:txEl>
                                              <p:pRg st="33" end="5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52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1" dur="500"/>
                                        <p:tgtEl>
                                          <p:spTgt spid="406">
                                            <p:txEl>
                                              <p:pRg st="52" end="7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71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4" dur="500"/>
                                        <p:tgtEl>
                                          <p:spTgt spid="406">
                                            <p:txEl>
                                              <p:pRg st="71" end="9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90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7" dur="500"/>
                                        <p:tgtEl>
                                          <p:spTgt spid="406">
                                            <p:txEl>
                                              <p:pRg st="90" end="9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96" end="1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0" dur="500"/>
                                        <p:tgtEl>
                                          <p:spTgt spid="406">
                                            <p:txEl>
                                              <p:pRg st="96" end="1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141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3" dur="500"/>
                                        <p:tgtEl>
                                          <p:spTgt spid="406">
                                            <p:txEl>
                                              <p:pRg st="141" end="1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148" end="1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6" dur="500"/>
                                        <p:tgtEl>
                                          <p:spTgt spid="406">
                                            <p:txEl>
                                              <p:pRg st="148" end="16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500"/>
                            </p:stCondLst>
                            <p:childTnLst>
                              <p:par>
                                <p:cTn id="608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161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4" dur="500"/>
                                        <p:tgtEl>
                                          <p:spTgt spid="406">
                                            <p:txEl>
                                              <p:pRg st="161" end="17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176" end="2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7" dur="500"/>
                                        <p:tgtEl>
                                          <p:spTgt spid="406">
                                            <p:txEl>
                                              <p:pRg st="176" end="2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8" fill="hold">
                            <p:stCondLst>
                              <p:cond delay="500"/>
                            </p:stCondLst>
                            <p:childTnLst>
                              <p:par>
                                <p:cTn id="619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1" fill="hold">
                      <p:stCondLst>
                        <p:cond delay="indefinite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212" end="2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5" dur="500"/>
                                        <p:tgtEl>
                                          <p:spTgt spid="406">
                                            <p:txEl>
                                              <p:pRg st="212" end="2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229" end="2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8" dur="500"/>
                                        <p:tgtEl>
                                          <p:spTgt spid="406">
                                            <p:txEl>
                                              <p:pRg st="229" end="2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9" fill="hold">
                            <p:stCondLst>
                              <p:cond delay="500"/>
                            </p:stCondLst>
                            <p:childTnLst>
                              <p:par>
                                <p:cTn id="630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753F1E5-D460-4836-8303-46AD051F83B7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190440" y="1151280"/>
            <a:ext cx="11804400" cy="5373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72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sli.do</a:t>
            </a:r>
            <a:br/>
            <a:r>
              <a:rPr b="1" lang="en-US" sz="1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#MYSQL</a:t>
            </a:r>
            <a:endParaRPr b="0" lang="en-US" sz="115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115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8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Questions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20" dur="indefinite" restart="never" nodeType="tmRoot">
          <p:childTnLst>
            <p:seq>
              <p:cTn id="2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Picture 10" descr=""/>
          <p:cNvPicPr/>
          <p:nvPr/>
        </p:nvPicPr>
        <p:blipFill>
          <a:blip r:embed="rId1"/>
          <a:stretch/>
        </p:blipFill>
        <p:spPr>
          <a:xfrm>
            <a:off x="8866440" y="3581280"/>
            <a:ext cx="1799640" cy="1793520"/>
          </a:xfrm>
          <a:prstGeom prst="rect">
            <a:avLst/>
          </a:prstGeom>
          <a:ln>
            <a:noFill/>
          </a:ln>
        </p:spPr>
      </p:pic>
      <p:sp>
        <p:nvSpPr>
          <p:cNvPr id="411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 a stored procedure </a:t>
            </a:r>
            <a:r>
              <a:rPr b="1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usp_withdraw_money </a:t>
            </a:r>
            <a:br/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(account_id, money_amount) that operate in transactions.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Validate 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only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if the account is existing and if not throw an exception.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Problem: Withdraw Money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3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6FA65589-1221-4D0A-B528-1700555C9230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4" name="CustomShape 4"/>
          <p:cNvSpPr/>
          <p:nvPr/>
        </p:nvSpPr>
        <p:spPr>
          <a:xfrm>
            <a:off x="760320" y="6167880"/>
            <a:ext cx="10591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bg-BG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 your solution here: </a:t>
            </a:r>
            <a:r>
              <a:rPr b="0" lang="bg-BG" sz="2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https://judge.softuni.bg/Contests/Practice/Index/298#13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5" name="Picture 2" descr=""/>
          <p:cNvPicPr/>
          <p:nvPr/>
        </p:nvPicPr>
        <p:blipFill>
          <a:blip r:embed="rId3"/>
          <a:stretch/>
        </p:blipFill>
        <p:spPr>
          <a:xfrm>
            <a:off x="946800" y="3936240"/>
            <a:ext cx="6630840" cy="143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2" dur="indefinite" restart="never" nodeType="tmRoot">
          <p:childTnLst>
            <p:seq>
              <p:cTn id="633" dur="indefinite" nodeType="mainSeq">
                <p:childTnLst>
                  <p:par>
                    <p:cTn id="634" fill="hold">
                      <p:stCondLst>
                        <p:cond delay="0"/>
                      </p:stCondLst>
                      <p:childTnLst>
                        <p:par>
                          <p:cTn id="635" fill="hold">
                            <p:stCondLst>
                              <p:cond delay="0"/>
                            </p:stCondLst>
                            <p:childTnLst>
                              <p:par>
                                <p:cTn id="6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103" end="1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8" dur="500"/>
                                        <p:tgtEl>
                                          <p:spTgt spid="411">
                                            <p:txEl>
                                              <p:pRg st="103" end="17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Solution: Withdraw Money (1)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1279080" y="2496960"/>
            <a:ext cx="9539280" cy="20703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bg-BG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CREATE PROCEDURE usp_withdraw_money </a:t>
            </a:r>
            <a:br/>
            <a:r>
              <a:rPr b="1" lang="bg-BG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(account_id INT, money_amount DECIMAL)</a:t>
            </a:r>
            <a:endParaRPr b="0" lang="bg-BG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BEGIN</a:t>
            </a:r>
            <a:endParaRPr b="0" lang="bg-BG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bg-BG" sz="2600" spc="-1" strike="noStrike">
                <a:solidFill>
                  <a:srgbClr val="f6d9b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i="1" lang="bg-BG" sz="2600" spc="-1" strike="noStrike">
                <a:solidFill>
                  <a:srgbClr val="f6d9b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-- Transaction logic goes here.</a:t>
            </a:r>
            <a:endParaRPr b="0" lang="bg-BG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END</a:t>
            </a:r>
            <a:endParaRPr b="0" lang="bg-BG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E692CC2-02FC-4356-B7CB-89C4E7884719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9" name="CustomShape 4"/>
          <p:cNvSpPr/>
          <p:nvPr/>
        </p:nvSpPr>
        <p:spPr>
          <a:xfrm>
            <a:off x="760320" y="6167880"/>
            <a:ext cx="10591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bg-BG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 your solution here: </a:t>
            </a:r>
            <a:r>
              <a:rPr b="0" lang="bg-BG" sz="2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https://judge.softuni.bg/Contests/Practice/Index/298#13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5"/>
          <p:cNvSpPr/>
          <p:nvPr/>
        </p:nvSpPr>
        <p:spPr>
          <a:xfrm>
            <a:off x="5134680" y="1600200"/>
            <a:ext cx="3290400" cy="577440"/>
          </a:xfrm>
          <a:prstGeom prst="wedgeRoundRectCallout">
            <a:avLst>
              <a:gd name="adj1" fmla="val -39153"/>
              <a:gd name="adj2" fmla="val 10589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Procedure Name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6"/>
          <p:cNvSpPr/>
          <p:nvPr/>
        </p:nvSpPr>
        <p:spPr>
          <a:xfrm>
            <a:off x="9142560" y="2159640"/>
            <a:ext cx="2285640" cy="524880"/>
          </a:xfrm>
          <a:prstGeom prst="wedgeRoundRectCallout">
            <a:avLst>
              <a:gd name="adj1" fmla="val -86413"/>
              <a:gd name="adj2" fmla="val 1047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Parameters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9" dur="indefinite" restart="never" nodeType="tmRoot">
          <p:childTnLst>
            <p:seq>
              <p:cTn id="640" dur="indefinite" nodeType="mainSeq">
                <p:childTnLst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5" dur="500"/>
                                        <p:tgtEl>
                                          <p:spTgt spid="417">
                                            <p:txEl>
                                              <p:pRg st="0" end="7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78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8" dur="500"/>
                                        <p:tgtEl>
                                          <p:spTgt spid="417">
                                            <p:txEl>
                                              <p:pRg st="78" end="8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84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1" dur="500"/>
                                        <p:tgtEl>
                                          <p:spTgt spid="417">
                                            <p:txEl>
                                              <p:pRg st="84" end="1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118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4" dur="500"/>
                                        <p:tgtEl>
                                          <p:spTgt spid="417">
                                            <p:txEl>
                                              <p:pRg st="118" end="1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500"/>
                            </p:stCondLst>
                            <p:childTnLst>
                              <p:par>
                                <p:cTn id="656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8" fill="hold">
                            <p:stCondLst>
                              <p:cond delay="500"/>
                            </p:stCondLst>
                            <p:childTnLst>
                              <p:par>
                                <p:cTn id="659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Solution: Withdraw Money (2)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977040" y="832680"/>
            <a:ext cx="10377720" cy="48423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bg-BG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BEGIN </a:t>
            </a:r>
            <a:endParaRPr b="0" lang="bg-BG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START TRANSACTION</a:t>
            </a:r>
            <a:endParaRPr b="0" lang="bg-BG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bg-BG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UPDATE accounts SET balance = </a:t>
            </a:r>
            <a:br/>
            <a:r>
              <a:rPr b="1" lang="bg-BG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balance – money_amount</a:t>
            </a:r>
            <a:endParaRPr b="0" lang="bg-BG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WHERE id = account_id;</a:t>
            </a:r>
            <a:endParaRPr b="0" lang="bg-BG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IF(SELECT COUNT(*) FROM accounts</a:t>
            </a:r>
            <a:endParaRPr b="0" lang="bg-BG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	</a:t>
            </a:r>
            <a:r>
              <a:rPr b="1" lang="bg-BG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	</a:t>
            </a:r>
            <a:r>
              <a:rPr b="1" lang="bg-BG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</a:t>
            </a:r>
            <a:r>
              <a:rPr b="1" lang="bg-BG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WHERE id = account_id) &lt;&gt; 1</a:t>
            </a:r>
            <a:r>
              <a:rPr b="1" lang="bg-BG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	</a:t>
            </a:r>
            <a:r>
              <a:rPr b="1" lang="bg-BG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	</a:t>
            </a:r>
            <a:r>
              <a:rPr b="1" lang="bg-BG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THEN ROLLBACK;</a:t>
            </a:r>
            <a:r>
              <a:rPr b="1" lang="bg-BG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	</a:t>
            </a:r>
            <a:endParaRPr b="0" lang="bg-BG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END IF;</a:t>
            </a:r>
            <a:endParaRPr b="0" lang="bg-BG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COMMIT;</a:t>
            </a:r>
            <a:endParaRPr b="0" lang="bg-BG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END $$</a:t>
            </a:r>
            <a:endParaRPr b="0" lang="bg-BG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44764CD-9742-4B13-84D5-66DC81CD4D81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5" name="CustomShape 4"/>
          <p:cNvSpPr/>
          <p:nvPr/>
        </p:nvSpPr>
        <p:spPr>
          <a:xfrm>
            <a:off x="760320" y="6167880"/>
            <a:ext cx="10591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bg-BG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 your solution here: </a:t>
            </a:r>
            <a:r>
              <a:rPr b="0" lang="bg-BG" sz="2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https://judge.softuni.bg/Contests/Practice/Index/298#13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5"/>
          <p:cNvSpPr/>
          <p:nvPr/>
        </p:nvSpPr>
        <p:spPr>
          <a:xfrm>
            <a:off x="6742440" y="1151280"/>
            <a:ext cx="3290400" cy="577440"/>
          </a:xfrm>
          <a:prstGeom prst="wedgeRoundRectCallout">
            <a:avLst>
              <a:gd name="adj1" fmla="val -70645"/>
              <a:gd name="adj2" fmla="val 123981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Update Balance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6"/>
          <p:cNvSpPr/>
          <p:nvPr/>
        </p:nvSpPr>
        <p:spPr>
          <a:xfrm>
            <a:off x="6656400" y="2383200"/>
            <a:ext cx="3290400" cy="577440"/>
          </a:xfrm>
          <a:prstGeom prst="wedgeRoundRectCallout">
            <a:avLst>
              <a:gd name="adj1" fmla="val -39153"/>
              <a:gd name="adj2" fmla="val 10589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Rollback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7"/>
          <p:cNvSpPr/>
          <p:nvPr/>
        </p:nvSpPr>
        <p:spPr>
          <a:xfrm>
            <a:off x="3332160" y="5414040"/>
            <a:ext cx="3290400" cy="577440"/>
          </a:xfrm>
          <a:prstGeom prst="wedgeRoundRectCallout">
            <a:avLst>
              <a:gd name="adj1" fmla="val -77790"/>
              <a:gd name="adj2" fmla="val -17571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Save changes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61" dur="indefinite" restart="never" nodeType="tmRoot">
          <p:childTnLst>
            <p:seq>
              <p:cTn id="662" dur="indefinite" nodeType="mainSeq">
                <p:childTnLst>
                  <p:par>
                    <p:cTn id="663" fill="hold">
                      <p:stCondLst>
                        <p:cond delay="indefinite"/>
                      </p:stCondLst>
                      <p:childTnLst>
                        <p:par>
                          <p:cTn id="664" fill="hold">
                            <p:stCondLst>
                              <p:cond delay="0"/>
                            </p:stCondLst>
                            <p:childTnLst>
                              <p:par>
                                <p:cTn id="66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67" dur="500"/>
                                        <p:tgtEl>
                                          <p:spTgt spid="423">
                                            <p:txEl>
                                              <p:p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8" fill="hold">
                      <p:stCondLst>
                        <p:cond delay="indefinite"/>
                      </p:stCondLst>
                      <p:childTnLst>
                        <p:par>
                          <p:cTn id="669" fill="hold">
                            <p:stCondLst>
                              <p:cond delay="0"/>
                            </p:stCondLst>
                            <p:childTnLst>
                              <p:par>
                                <p:cTn id="67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7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72" dur="500"/>
                                        <p:tgtEl>
                                          <p:spTgt spid="423">
                                            <p:txEl>
                                              <p:pRg st="7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3" fill="hold">
                      <p:stCondLst>
                        <p:cond delay="indefinite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26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77" dur="500"/>
                                        <p:tgtEl>
                                          <p:spTgt spid="423">
                                            <p:txEl>
                                              <p:pRg st="26" end="8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82" end="1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80" dur="500"/>
                                        <p:tgtEl>
                                          <p:spTgt spid="423">
                                            <p:txEl>
                                              <p:pRg st="82" end="10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1" fill="hold">
                            <p:stCondLst>
                              <p:cond delay="500"/>
                            </p:stCondLst>
                            <p:childTnLst>
                              <p:par>
                                <p:cTn id="682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00"/>
                            </p:stCondLst>
                            <p:childTnLst>
                              <p:par>
                                <p:cTn id="685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7" fill="hold">
                      <p:stCondLst>
                        <p:cond delay="indefinite"/>
                      </p:stCondLst>
                      <p:childTnLst>
                        <p:par>
                          <p:cTn id="688" fill="hold">
                            <p:stCondLst>
                              <p:cond delay="0"/>
                            </p:stCondLst>
                            <p:childTnLst>
                              <p:par>
                                <p:cTn id="68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199" end="20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1" dur="500"/>
                                        <p:tgtEl>
                                          <p:spTgt spid="423">
                                            <p:txEl>
                                              <p:pRg st="199" end="20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2" fill="hold">
                      <p:stCondLst>
                        <p:cond delay="indefinite"/>
                      </p:stCondLst>
                      <p:childTnLst>
                        <p:par>
                          <p:cTn id="693" fill="hold">
                            <p:stCondLst>
                              <p:cond delay="0"/>
                            </p:stCondLst>
                            <p:childTnLst>
                              <p:par>
                                <p:cTn id="69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207" end="2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6" dur="500"/>
                                        <p:tgtEl>
                                          <p:spTgt spid="423">
                                            <p:txEl>
                                              <p:pRg st="207" end="2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7" fill="hold">
                            <p:stCondLst>
                              <p:cond delay="500"/>
                            </p:stCondLst>
                            <p:childTnLst>
                              <p:par>
                                <p:cTn id="698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912960" y="495288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1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Triggers</a:t>
            </a:r>
            <a:endParaRPr b="0" lang="en-US" sz="5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912960" y="57549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31" name="Picture 2" descr=""/>
          <p:cNvPicPr/>
          <p:nvPr/>
        </p:nvPicPr>
        <p:blipFill>
          <a:blip r:embed="rId1"/>
          <a:stretch/>
        </p:blipFill>
        <p:spPr>
          <a:xfrm>
            <a:off x="6445440" y="1523520"/>
            <a:ext cx="4015440" cy="2933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32" name="Picture 5" descr=""/>
          <p:cNvPicPr/>
          <p:nvPr/>
        </p:nvPicPr>
        <p:blipFill>
          <a:blip r:embed="rId2"/>
          <a:stretch/>
        </p:blipFill>
        <p:spPr>
          <a:xfrm>
            <a:off x="1979640" y="1523880"/>
            <a:ext cx="2930040" cy="29300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timing>
    <p:tnLst>
      <p:par>
        <p:cTn id="700" dur="indefinite" restart="never" nodeType="tmRoot">
          <p:childTnLst>
            <p:seq>
              <p:cTn id="70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Are Triggers?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4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Triggers are very much like stored procedures.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Called in case of specific </a:t>
            </a:r>
            <a:r>
              <a:rPr b="0" lang="en-US" sz="32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event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do not call triggers </a:t>
            </a:r>
            <a:r>
              <a:rPr b="0" lang="en-US" sz="3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explicitly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Triggers are </a:t>
            </a:r>
            <a:r>
              <a:rPr b="0" lang="en-US" sz="32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attached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to a table.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Triggers are fired when a certain SQL statement is executed against the contents of the table.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E.g. when a new row is </a:t>
            </a:r>
            <a:r>
              <a:rPr b="0" lang="en-US" sz="32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inserted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 given table.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5" name="TextShape 3"/>
          <p:cNvSpPr txBox="1"/>
          <p:nvPr/>
        </p:nvSpPr>
        <p:spPr>
          <a:xfrm>
            <a:off x="11428560" y="6553080"/>
            <a:ext cx="456840" cy="2282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9D374404-CD95-4797-9288-5CC56DEAE707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702" dur="indefinite" restart="never" nodeType="tmRoot">
          <p:childTnLst>
            <p:seq>
              <p:cTn id="703" dur="indefinite" nodeType="mainSeq">
                <p:childTnLst>
                  <p:par>
                    <p:cTn id="704" fill="hold">
                      <p:stCondLst>
                        <p:cond delay="indefinite"/>
                      </p:stCondLst>
                      <p:childTnLst>
                        <p:par>
                          <p:cTn id="705" fill="hold">
                            <p:stCondLst>
                              <p:cond delay="0"/>
                            </p:stCondLst>
                            <p:childTnLst>
                              <p:par>
                                <p:cTn id="70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81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08" dur="500"/>
                                        <p:tgtEl>
                                          <p:spTgt spid="434">
                                            <p:txEl>
                                              <p:pRg st="81" end="1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9" fill="hold">
                      <p:stCondLst>
                        <p:cond delay="indefinite"/>
                      </p:stCondLst>
                      <p:childTnLst>
                        <p:par>
                          <p:cTn id="710" fill="hold">
                            <p:stCondLst>
                              <p:cond delay="0"/>
                            </p:stCondLst>
                            <p:childTnLst>
                              <p:par>
                                <p:cTn id="7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117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3" dur="500"/>
                                        <p:tgtEl>
                                          <p:spTgt spid="434">
                                            <p:txEl>
                                              <p:pRg st="117" end="1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4" fill="hold">
                      <p:stCondLst>
                        <p:cond delay="indefinite"/>
                      </p:stCondLst>
                      <p:childTnLst>
                        <p:par>
                          <p:cTn id="715" fill="hold">
                            <p:stCondLst>
                              <p:cond delay="0"/>
                            </p:stCondLst>
                            <p:childTnLst>
                              <p:par>
                                <p:cTn id="7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151" end="2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8" dur="500"/>
                                        <p:tgtEl>
                                          <p:spTgt spid="434">
                                            <p:txEl>
                                              <p:pRg st="151" end="24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9" fill="hold">
                      <p:stCondLst>
                        <p:cond delay="indefinite"/>
                      </p:stCondLst>
                      <p:childTnLst>
                        <p:par>
                          <p:cTn id="720" fill="hold">
                            <p:stCondLst>
                              <p:cond delay="0"/>
                            </p:stCondLst>
                            <p:childTnLst>
                              <p:par>
                                <p:cTn id="7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246" end="2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3" dur="500"/>
                                        <p:tgtEl>
                                          <p:spTgt spid="434">
                                            <p:txEl>
                                              <p:pRg st="246" end="29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MySQL Types of Triggers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7" name="TextShape 2"/>
          <p:cNvSpPr txBox="1"/>
          <p:nvPr/>
        </p:nvSpPr>
        <p:spPr>
          <a:xfrm>
            <a:off x="10132920" y="6553080"/>
            <a:ext cx="456840" cy="2282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28DE085-28AE-4A28-BE21-60E6D9BC8898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8" name="TextShape 3"/>
          <p:cNvSpPr txBox="1"/>
          <p:nvPr/>
        </p:nvSpPr>
        <p:spPr>
          <a:xfrm>
            <a:off x="49680" y="1151280"/>
            <a:ext cx="5827320" cy="9820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48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Before</a:t>
            </a:r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9" name="Line 4"/>
          <p:cNvSpPr/>
          <p:nvPr/>
        </p:nvSpPr>
        <p:spPr>
          <a:xfrm>
            <a:off x="6170400" y="1604160"/>
            <a:ext cx="360" cy="4038480"/>
          </a:xfrm>
          <a:prstGeom prst="line">
            <a:avLst/>
          </a:prstGeom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5"/>
          <p:cNvSpPr/>
          <p:nvPr/>
        </p:nvSpPr>
        <p:spPr>
          <a:xfrm>
            <a:off x="6246720" y="1151280"/>
            <a:ext cx="5827320" cy="90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bg-BG" sz="48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After</a:t>
            </a:r>
            <a:endParaRPr b="0" lang="bg-BG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7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bg-BG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7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bg-BG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6"/>
          <p:cNvSpPr/>
          <p:nvPr/>
        </p:nvSpPr>
        <p:spPr>
          <a:xfrm>
            <a:off x="7755120" y="4646520"/>
            <a:ext cx="1828440" cy="1447560"/>
          </a:xfrm>
          <a:prstGeom prst="ellipse">
            <a:avLst/>
          </a:prstGeom>
          <a:solidFill>
            <a:srgbClr val="00b0f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Event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7"/>
          <p:cNvSpPr/>
          <p:nvPr/>
        </p:nvSpPr>
        <p:spPr>
          <a:xfrm>
            <a:off x="8755200" y="2389320"/>
            <a:ext cx="2285640" cy="1371240"/>
          </a:xfrm>
          <a:prstGeom prst="cloud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Trigger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8"/>
          <p:cNvSpPr/>
          <p:nvPr/>
        </p:nvSpPr>
        <p:spPr>
          <a:xfrm rot="16200000">
            <a:off x="6717960" y="4723200"/>
            <a:ext cx="571320" cy="129492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9"/>
          <p:cNvSpPr/>
          <p:nvPr/>
        </p:nvSpPr>
        <p:spPr>
          <a:xfrm rot="10800000">
            <a:off x="9926280" y="5398200"/>
            <a:ext cx="353520" cy="151344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10"/>
          <p:cNvSpPr/>
          <p:nvPr/>
        </p:nvSpPr>
        <p:spPr>
          <a:xfrm rot="16200000">
            <a:off x="11026800" y="4584960"/>
            <a:ext cx="571320" cy="15714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11"/>
          <p:cNvSpPr/>
          <p:nvPr/>
        </p:nvSpPr>
        <p:spPr>
          <a:xfrm rot="20893800">
            <a:off x="10260360" y="3758760"/>
            <a:ext cx="329400" cy="13734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12"/>
          <p:cNvSpPr/>
          <p:nvPr/>
        </p:nvSpPr>
        <p:spPr>
          <a:xfrm>
            <a:off x="2297520" y="4646520"/>
            <a:ext cx="1828440" cy="1447560"/>
          </a:xfrm>
          <a:prstGeom prst="ellipse">
            <a:avLst/>
          </a:prstGeom>
          <a:solidFill>
            <a:srgbClr val="00b0f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Event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CustomShape 13"/>
          <p:cNvSpPr/>
          <p:nvPr/>
        </p:nvSpPr>
        <p:spPr>
          <a:xfrm>
            <a:off x="1154520" y="2195280"/>
            <a:ext cx="2285640" cy="1371240"/>
          </a:xfrm>
          <a:prstGeom prst="cloud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Trigger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14"/>
          <p:cNvSpPr/>
          <p:nvPr/>
        </p:nvSpPr>
        <p:spPr>
          <a:xfrm rot="16200000">
            <a:off x="603720" y="4723200"/>
            <a:ext cx="571320" cy="129492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15"/>
          <p:cNvSpPr/>
          <p:nvPr/>
        </p:nvSpPr>
        <p:spPr>
          <a:xfrm rot="10800000">
            <a:off x="1929240" y="5215320"/>
            <a:ext cx="353520" cy="151344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16"/>
          <p:cNvSpPr/>
          <p:nvPr/>
        </p:nvSpPr>
        <p:spPr>
          <a:xfrm rot="16200000">
            <a:off x="4912560" y="4584960"/>
            <a:ext cx="571320" cy="15714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17"/>
          <p:cNvSpPr/>
          <p:nvPr/>
        </p:nvSpPr>
        <p:spPr>
          <a:xfrm rot="20893800">
            <a:off x="2153520" y="3638520"/>
            <a:ext cx="311040" cy="121896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24" dur="indefinite" restart="never" nodeType="tmRoot">
          <p:childTnLst>
            <p:seq>
              <p:cTn id="725" dur="indefinite" nodeType="mainSeq">
                <p:childTnLst>
                  <p:par>
                    <p:cTn id="726" fill="hold">
                      <p:stCondLst>
                        <p:cond delay="0"/>
                      </p:stCondLst>
                      <p:childTnLst>
                        <p:par>
                          <p:cTn id="727" fill="hold">
                            <p:stCondLst>
                              <p:cond delay="0"/>
                            </p:stCondLst>
                            <p:childTnLst>
                              <p:par>
                                <p:cTn id="72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0" dur="500"/>
                                        <p:tgtEl>
                                          <p:spTgt spid="438">
                                            <p:txEl>
                                              <p:p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3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6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7" fill="hold">
                      <p:stCondLst>
                        <p:cond delay="indefinite"/>
                      </p:stCondLst>
                      <p:childTnLst>
                        <p:par>
                          <p:cTn id="738" fill="hold">
                            <p:stCondLst>
                              <p:cond delay="0"/>
                            </p:stCondLst>
                            <p:childTnLst>
                              <p:par>
                                <p:cTn id="73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1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4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7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8" fill="hold">
                      <p:stCondLst>
                        <p:cond delay="indefinite"/>
                      </p:stCondLst>
                      <p:childTnLst>
                        <p:par>
                          <p:cTn id="749" fill="hold">
                            <p:stCondLst>
                              <p:cond delay="0"/>
                            </p:stCondLst>
                            <p:childTnLst>
                              <p:par>
                                <p:cTn id="7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52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55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6" fill="hold">
                      <p:stCondLst>
                        <p:cond delay="indefinite"/>
                      </p:stCondLst>
                      <p:childTnLst>
                        <p:par>
                          <p:cTn id="757" fill="hold">
                            <p:stCondLst>
                              <p:cond delay="0"/>
                            </p:stCondLst>
                            <p:childTnLst>
                              <p:par>
                                <p:cTn id="75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0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1" fill="hold">
                      <p:stCondLst>
                        <p:cond delay="indefinite"/>
                      </p:stCondLst>
                      <p:childTnLst>
                        <p:par>
                          <p:cTn id="762" fill="hold">
                            <p:stCondLst>
                              <p:cond delay="0"/>
                            </p:stCondLst>
                            <p:childTnLst>
                              <p:par>
                                <p:cTn id="76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5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8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9" fill="hold">
                      <p:stCondLst>
                        <p:cond delay="indefinite"/>
                      </p:stCondLst>
                      <p:childTnLst>
                        <p:par>
                          <p:cTn id="770" fill="hold">
                            <p:stCondLst>
                              <p:cond delay="0"/>
                            </p:stCondLst>
                            <p:childTnLst>
                              <p:par>
                                <p:cTn id="77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3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6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9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0" fill="hold">
                      <p:stCondLst>
                        <p:cond delay="indefinite"/>
                      </p:stCondLst>
                      <p:childTnLst>
                        <p:par>
                          <p:cTn id="781" fill="hold">
                            <p:stCondLst>
                              <p:cond delay="0"/>
                            </p:stCondLst>
                            <p:childTnLst>
                              <p:par>
                                <p:cTn id="78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84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There are three different events that can be applied within a trigger: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Events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5" name="TextShape 3"/>
          <p:cNvSpPr txBox="1"/>
          <p:nvPr/>
        </p:nvSpPr>
        <p:spPr>
          <a:xfrm>
            <a:off x="11428560" y="6553080"/>
            <a:ext cx="456840" cy="2282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699F6A4D-5539-401C-A3B2-567189890806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6" name="CustomShape 4"/>
          <p:cNvSpPr/>
          <p:nvPr/>
        </p:nvSpPr>
        <p:spPr>
          <a:xfrm>
            <a:off x="4701600" y="2743200"/>
            <a:ext cx="2502360" cy="807840"/>
          </a:xfrm>
          <a:prstGeom prst="roundRect">
            <a:avLst>
              <a:gd name="adj" fmla="val 5385"/>
            </a:avLst>
          </a:prstGeom>
          <a:solidFill>
            <a:srgbClr val="f0a22e">
              <a:alpha val="26000"/>
            </a:srgbClr>
          </a:solidFill>
          <a:ln w="57240">
            <a:solidFill>
              <a:srgbClr val="f3cd60"/>
            </a:solidFill>
            <a:custDash>
              <a:ds d="300000" sp="1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bg-BG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Events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CustomShape 5"/>
          <p:cNvSpPr/>
          <p:nvPr/>
        </p:nvSpPr>
        <p:spPr>
          <a:xfrm>
            <a:off x="5176080" y="5168880"/>
            <a:ext cx="1553040" cy="516960"/>
          </a:xfrm>
          <a:prstGeom prst="roundRect">
            <a:avLst>
              <a:gd name="adj" fmla="val 5319"/>
            </a:avLst>
          </a:prstGeom>
          <a:solidFill>
            <a:srgbClr val="f0a22e">
              <a:alpha val="26000"/>
            </a:srgbClr>
          </a:solidFill>
          <a:ln w="38160">
            <a:solidFill>
              <a:srgbClr val="f3c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Update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CustomShape 6"/>
          <p:cNvSpPr/>
          <p:nvPr/>
        </p:nvSpPr>
        <p:spPr>
          <a:xfrm>
            <a:off x="3274920" y="5168880"/>
            <a:ext cx="1553040" cy="516960"/>
          </a:xfrm>
          <a:prstGeom prst="roundRect">
            <a:avLst>
              <a:gd name="adj" fmla="val 5319"/>
            </a:avLst>
          </a:prstGeom>
          <a:solidFill>
            <a:srgbClr val="f0a22e">
              <a:alpha val="26000"/>
            </a:srgbClr>
          </a:solidFill>
          <a:ln w="38160">
            <a:solidFill>
              <a:srgbClr val="f3c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Insert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CustomShape 7"/>
          <p:cNvSpPr/>
          <p:nvPr/>
        </p:nvSpPr>
        <p:spPr>
          <a:xfrm>
            <a:off x="7076880" y="5168880"/>
            <a:ext cx="1553040" cy="516960"/>
          </a:xfrm>
          <a:prstGeom prst="roundRect">
            <a:avLst>
              <a:gd name="adj" fmla="val 5319"/>
            </a:avLst>
          </a:prstGeom>
          <a:solidFill>
            <a:srgbClr val="f0a22e">
              <a:alpha val="26000"/>
            </a:srgbClr>
          </a:solidFill>
          <a:ln w="38160">
            <a:solidFill>
              <a:srgbClr val="f3c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Delete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Line 8"/>
          <p:cNvSpPr/>
          <p:nvPr/>
        </p:nvSpPr>
        <p:spPr>
          <a:xfrm flipH="1">
            <a:off x="4051440" y="3551040"/>
            <a:ext cx="1901160" cy="1617480"/>
          </a:xfrm>
          <a:prstGeom prst="line">
            <a:avLst/>
          </a:prstGeom>
          <a:ln w="57240">
            <a:solidFill>
              <a:srgbClr val="f3cd60"/>
            </a:solidFill>
            <a:tail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Line 9"/>
          <p:cNvSpPr/>
          <p:nvPr/>
        </p:nvSpPr>
        <p:spPr>
          <a:xfrm>
            <a:off x="5952600" y="3551040"/>
            <a:ext cx="360" cy="1617480"/>
          </a:xfrm>
          <a:prstGeom prst="line">
            <a:avLst/>
          </a:prstGeom>
          <a:ln w="57240">
            <a:solidFill>
              <a:srgbClr val="f3cd60"/>
            </a:solidFill>
            <a:tail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Line 10"/>
          <p:cNvSpPr/>
          <p:nvPr/>
        </p:nvSpPr>
        <p:spPr>
          <a:xfrm>
            <a:off x="5952600" y="3551040"/>
            <a:ext cx="1900800" cy="1617480"/>
          </a:xfrm>
          <a:prstGeom prst="line">
            <a:avLst/>
          </a:prstGeom>
          <a:ln w="57240">
            <a:solidFill>
              <a:srgbClr val="f3cd60"/>
            </a:solidFill>
            <a:tail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85" dur="indefinite" restart="never" nodeType="tmRoot">
          <p:childTnLst>
            <p:seq>
              <p:cTn id="786" dur="indefinite" nodeType="mainSeq">
                <p:childTnLst>
                  <p:par>
                    <p:cTn id="787" fill="hold">
                      <p:stCondLst>
                        <p:cond delay="indefinite"/>
                      </p:stCondLst>
                      <p:childTnLst>
                        <p:par>
                          <p:cTn id="788" fill="hold">
                            <p:stCondLst>
                              <p:cond delay="0"/>
                            </p:stCondLst>
                            <p:childTnLst>
                              <p:par>
                                <p:cTn id="78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1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00"/>
                            </p:stCondLst>
                            <p:childTnLst>
                              <p:par>
                                <p:cTn id="793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95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1500"/>
                            </p:stCondLst>
                            <p:childTnLst>
                              <p:par>
                                <p:cTn id="79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9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After Triggers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4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5" name="CustomShape 3"/>
          <p:cNvSpPr/>
          <p:nvPr/>
        </p:nvSpPr>
        <p:spPr>
          <a:xfrm>
            <a:off x="936360" y="1876320"/>
            <a:ext cx="9719640" cy="3747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DELIMITER $$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CREATE TRIGGER </a:t>
            </a: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tr_delete_records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AFTER DELETE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ON</a:t>
            </a: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employees_projects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4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FOR EACH ROW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BEGIN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	</a:t>
            </a: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INSERT INTO employees_projects_history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	</a:t>
            </a: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</a:t>
            </a: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(employee_id, project_id)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	</a:t>
            </a: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VALUES(old.employee_id, old.project_id);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END $$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TextShape 4"/>
          <p:cNvSpPr txBox="1"/>
          <p:nvPr/>
        </p:nvSpPr>
        <p:spPr>
          <a:xfrm>
            <a:off x="11428560" y="6553080"/>
            <a:ext cx="456840" cy="2282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9D703D5-C07F-475B-BDB8-A62733724CF5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67" name="CustomShape 5"/>
          <p:cNvSpPr/>
          <p:nvPr/>
        </p:nvSpPr>
        <p:spPr>
          <a:xfrm>
            <a:off x="5103720" y="1410480"/>
            <a:ext cx="3290400" cy="448560"/>
          </a:xfrm>
          <a:prstGeom prst="wedgeRoundRectCallout">
            <a:avLst>
              <a:gd name="adj1" fmla="val -49809"/>
              <a:gd name="adj2" fmla="val 16044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Trigger Name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CustomShape 6"/>
          <p:cNvSpPr/>
          <p:nvPr/>
        </p:nvSpPr>
        <p:spPr>
          <a:xfrm>
            <a:off x="4760640" y="3619080"/>
            <a:ext cx="3290400" cy="448560"/>
          </a:xfrm>
          <a:prstGeom prst="wedgeRoundRectCallout">
            <a:avLst>
              <a:gd name="adj1" fmla="val -58729"/>
              <a:gd name="adj2" fmla="val -11152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Table Name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CustomShape 7"/>
          <p:cNvSpPr/>
          <p:nvPr/>
        </p:nvSpPr>
        <p:spPr>
          <a:xfrm>
            <a:off x="4786200" y="2669040"/>
            <a:ext cx="3290400" cy="448560"/>
          </a:xfrm>
          <a:prstGeom prst="wedgeRoundRectCallout">
            <a:avLst>
              <a:gd name="adj1" fmla="val -76846"/>
              <a:gd name="adj2" fmla="val -16101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Trigger Type + Event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8"/>
          <p:cNvSpPr/>
          <p:nvPr/>
        </p:nvSpPr>
        <p:spPr>
          <a:xfrm>
            <a:off x="3745800" y="5545440"/>
            <a:ext cx="3290400" cy="448560"/>
          </a:xfrm>
          <a:prstGeom prst="wedgeRoundRectCallout">
            <a:avLst>
              <a:gd name="adj1" fmla="val -45762"/>
              <a:gd name="adj2" fmla="val -11992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Deleted Data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00" dur="indefinite" restart="never" nodeType="tmRoot">
          <p:childTnLst>
            <p:seq>
              <p:cTn id="801" dur="indefinite" nodeType="mainSeq">
                <p:childTnLst>
                  <p:par>
                    <p:cTn id="802" fill="hold">
                      <p:stCondLst>
                        <p:cond delay="indefinite"/>
                      </p:stCondLst>
                      <p:childTnLst>
                        <p:par>
                          <p:cTn id="803" fill="hold">
                            <p:stCondLst>
                              <p:cond delay="0"/>
                            </p:stCondLst>
                            <p:childTnLst>
                              <p:par>
                                <p:cTn id="80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06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7" fill="hold">
                      <p:stCondLst>
                        <p:cond delay="indefinite"/>
                      </p:stCondLst>
                      <p:childTnLst>
                        <p:par>
                          <p:cTn id="808" fill="hold">
                            <p:stCondLst>
                              <p:cond delay="0"/>
                            </p:stCondLst>
                            <p:childTnLst>
                              <p:par>
                                <p:cTn id="8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1" fill="hold">
                      <p:stCondLst>
                        <p:cond delay="indefinite"/>
                      </p:stCondLst>
                      <p:childTnLst>
                        <p:par>
                          <p:cTn id="812" fill="hold">
                            <p:stCondLst>
                              <p:cond delay="0"/>
                            </p:stCondLst>
                            <p:childTnLst>
                              <p:par>
                                <p:cTn id="8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5" fill="hold">
                      <p:stCondLst>
                        <p:cond delay="indefinite"/>
                      </p:stCondLst>
                      <p:childTnLst>
                        <p:par>
                          <p:cTn id="816" fill="hold">
                            <p:stCondLst>
                              <p:cond delay="0"/>
                            </p:stCondLst>
                            <p:childTnLst>
                              <p:par>
                                <p:cTn id="8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9" fill="hold">
                      <p:stCondLst>
                        <p:cond delay="indefinite"/>
                      </p:stCondLst>
                      <p:childTnLst>
                        <p:par>
                          <p:cTn id="820" fill="hold">
                            <p:stCondLst>
                              <p:cond delay="0"/>
                            </p:stCondLst>
                            <p:childTnLst>
                              <p:par>
                                <p:cTn id="8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82961DCD-FA69-45C5-ACCE-33AA6C223C58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2" name="TextShape 2"/>
          <p:cNvSpPr txBox="1"/>
          <p:nvPr/>
        </p:nvSpPr>
        <p:spPr>
          <a:xfrm>
            <a:off x="147960" y="990720"/>
            <a:ext cx="11804400" cy="43347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9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User-defined Functions</a:t>
            </a:r>
            <a:endParaRPr b="0" lang="en-US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9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Stored Procedures</a:t>
            </a:r>
            <a:endParaRPr b="0" lang="en-US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9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Triggers</a:t>
            </a:r>
            <a:endParaRPr b="0" lang="en-US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9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Working with Triggers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9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Transactions</a:t>
            </a:r>
            <a:endParaRPr b="0" lang="en-US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3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Summary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74" name="Picture 1" descr=""/>
          <p:cNvPicPr/>
          <p:nvPr/>
        </p:nvPicPr>
        <p:blipFill>
          <a:blip r:embed="rId1"/>
          <a:stretch/>
        </p:blipFill>
        <p:spPr>
          <a:xfrm>
            <a:off x="7161120" y="1295280"/>
            <a:ext cx="3908160" cy="289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23" dur="indefinite" restart="never" nodeType="tmRoot">
          <p:childTnLst>
            <p:seq>
              <p:cTn id="824" dur="indefinite" nodeType="mainSeq">
                <p:childTnLst>
                  <p:par>
                    <p:cTn id="825" fill="hold">
                      <p:stCondLst>
                        <p:cond delay="indefinite"/>
                      </p:stCondLst>
                      <p:childTnLst>
                        <p:par>
                          <p:cTn id="826" fill="hold">
                            <p:stCondLst>
                              <p:cond delay="0"/>
                            </p:stCondLst>
                            <p:childTnLst>
                              <p:par>
                                <p:cTn id="8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72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9" dur="500"/>
                                        <p:tgtEl>
                                          <p:spTgt spid="472">
                                            <p:txEl>
                                              <p:pRg st="72" end="8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Functions, Triggers and Transactions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6" name="TextShape 2"/>
          <p:cNvSpPr txBox="1"/>
          <p:nvPr/>
        </p:nvSpPr>
        <p:spPr>
          <a:xfrm>
            <a:off x="1529280" y="6400800"/>
            <a:ext cx="10482120" cy="3513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18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https://softuni.bg/trainings/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77" name="Picture 12" descr=""/>
          <p:cNvPicPr/>
          <p:nvPr/>
        </p:nvPicPr>
        <p:blipFill>
          <a:blip r:embed="rId2"/>
          <a:srcRect l="-16209" t="0" r="-16209" b="0"/>
          <a:stretch/>
        </p:blipFill>
        <p:spPr>
          <a:xfrm>
            <a:off x="303120" y="1246320"/>
            <a:ext cx="2763360" cy="957240"/>
          </a:xfrm>
          <a:prstGeom prst="rect">
            <a:avLst/>
          </a:prstGeom>
          <a:ln>
            <a:noFill/>
          </a:ln>
        </p:spPr>
      </p:pic>
      <p:pic>
        <p:nvPicPr>
          <p:cNvPr id="478" name="Picture 13" descr=""/>
          <p:cNvPicPr/>
          <p:nvPr/>
        </p:nvPicPr>
        <p:blipFill>
          <a:blip r:embed="rId3"/>
          <a:srcRect l="-5905" t="0" r="-5905" b="0"/>
          <a:stretch/>
        </p:blipFill>
        <p:spPr>
          <a:xfrm>
            <a:off x="3787200" y="1254960"/>
            <a:ext cx="2763360" cy="948600"/>
          </a:xfrm>
          <a:prstGeom prst="rect">
            <a:avLst/>
          </a:prstGeom>
          <a:ln>
            <a:noFill/>
          </a:ln>
        </p:spPr>
      </p:pic>
      <p:pic>
        <p:nvPicPr>
          <p:cNvPr id="479" name="Picture 15" descr=""/>
          <p:cNvPicPr/>
          <p:nvPr/>
        </p:nvPicPr>
        <p:blipFill>
          <a:blip r:embed="rId4"/>
          <a:srcRect l="-25005" t="0" r="-25005" b="0"/>
          <a:stretch/>
        </p:blipFill>
        <p:spPr>
          <a:xfrm>
            <a:off x="7271280" y="4002120"/>
            <a:ext cx="4613760" cy="948600"/>
          </a:xfrm>
          <a:prstGeom prst="rect">
            <a:avLst/>
          </a:prstGeom>
          <a:ln>
            <a:noFill/>
          </a:ln>
        </p:spPr>
      </p:pic>
      <p:pic>
        <p:nvPicPr>
          <p:cNvPr id="480" name="Picture 16" descr=""/>
          <p:cNvPicPr/>
          <p:nvPr/>
        </p:nvPicPr>
        <p:blipFill>
          <a:blip r:embed="rId5"/>
          <a:srcRect l="-708" t="0" r="-708" b="0"/>
          <a:stretch/>
        </p:blipFill>
        <p:spPr>
          <a:xfrm>
            <a:off x="7271280" y="5375520"/>
            <a:ext cx="4613760" cy="948600"/>
          </a:xfrm>
          <a:prstGeom prst="rect">
            <a:avLst/>
          </a:prstGeom>
          <a:ln>
            <a:noFill/>
          </a:ln>
        </p:spPr>
      </p:pic>
      <p:pic>
        <p:nvPicPr>
          <p:cNvPr id="481" name="Picture 17" descr=""/>
          <p:cNvPicPr/>
          <p:nvPr/>
        </p:nvPicPr>
        <p:blipFill>
          <a:blip r:embed="rId6"/>
          <a:srcRect l="0" t="-66517" r="0" b="-59511"/>
          <a:stretch/>
        </p:blipFill>
        <p:spPr>
          <a:xfrm>
            <a:off x="7271280" y="2619720"/>
            <a:ext cx="4613760" cy="957240"/>
          </a:xfrm>
          <a:prstGeom prst="rect">
            <a:avLst/>
          </a:prstGeom>
          <a:ln>
            <a:noFill/>
          </a:ln>
        </p:spPr>
      </p:pic>
      <p:pic>
        <p:nvPicPr>
          <p:cNvPr id="482" name="Picture 19" descr=""/>
          <p:cNvPicPr/>
          <p:nvPr/>
        </p:nvPicPr>
        <p:blipFill>
          <a:blip r:embed="rId7"/>
          <a:srcRect l="-14710" t="0" r="-14710" b="0"/>
          <a:stretch/>
        </p:blipFill>
        <p:spPr>
          <a:xfrm>
            <a:off x="303120" y="5375520"/>
            <a:ext cx="2763360" cy="948600"/>
          </a:xfrm>
          <a:prstGeom prst="rect">
            <a:avLst/>
          </a:prstGeom>
          <a:ln>
            <a:noFill/>
          </a:ln>
        </p:spPr>
      </p:pic>
      <p:pic>
        <p:nvPicPr>
          <p:cNvPr id="483" name="Picture 20" descr=""/>
          <p:cNvPicPr/>
          <p:nvPr/>
        </p:nvPicPr>
        <p:blipFill>
          <a:blip r:embed="rId8"/>
          <a:stretch/>
        </p:blipFill>
        <p:spPr>
          <a:xfrm>
            <a:off x="3787200" y="5375520"/>
            <a:ext cx="2763360" cy="948600"/>
          </a:xfrm>
          <a:prstGeom prst="rect">
            <a:avLst/>
          </a:prstGeom>
          <a:ln>
            <a:noFill/>
          </a:ln>
        </p:spPr>
      </p:pic>
      <p:pic>
        <p:nvPicPr>
          <p:cNvPr id="484" name="Picture 23" descr=""/>
          <p:cNvPicPr/>
          <p:nvPr/>
        </p:nvPicPr>
        <p:blipFill>
          <a:blip r:embed="rId9"/>
          <a:srcRect l="-9951" t="0" r="-9951" b="0"/>
          <a:stretch/>
        </p:blipFill>
        <p:spPr>
          <a:xfrm>
            <a:off x="7271280" y="1246320"/>
            <a:ext cx="4613760" cy="94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0" dur="indefinite" restart="never" nodeType="tmRoot">
          <p:childTnLst>
            <p:seq>
              <p:cTn id="83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912960" y="495288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1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User-Defined Functions</a:t>
            </a:r>
            <a:endParaRPr b="0" lang="en-US" sz="5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912960" y="57549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41" name="Picture 2" descr=""/>
          <p:cNvPicPr/>
          <p:nvPr/>
        </p:nvPicPr>
        <p:blipFill>
          <a:blip r:embed="rId1"/>
          <a:stretch/>
        </p:blipFill>
        <p:spPr>
          <a:xfrm>
            <a:off x="6246720" y="1636200"/>
            <a:ext cx="3123720" cy="2077200"/>
          </a:xfrm>
          <a:prstGeom prst="rect">
            <a:avLst/>
          </a:prstGeom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242" name="Picture 4" descr=""/>
          <p:cNvPicPr/>
          <p:nvPr/>
        </p:nvPicPr>
        <p:blipFill>
          <a:blip r:embed="rId2"/>
          <a:stretch/>
        </p:blipFill>
        <p:spPr>
          <a:xfrm>
            <a:off x="2589120" y="2849400"/>
            <a:ext cx="3104640" cy="1728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timing>
    <p:tnLst>
      <p:par>
        <p:cTn id="22" dur="indefinite" restart="never" nodeType="tmRoot">
          <p:childTnLst>
            <p:seq>
              <p:cTn id="2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License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6" name="TextShape 2"/>
          <p:cNvSpPr txBox="1"/>
          <p:nvPr/>
        </p:nvSpPr>
        <p:spPr>
          <a:xfrm>
            <a:off x="190440" y="1151280"/>
            <a:ext cx="11804400" cy="179604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course (slides, examples, demos, videos, homework, etc.)</a:t>
            </a:r>
            <a:br/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 licensed under the "</a:t>
            </a:r>
            <a:r>
              <a:rPr b="0" lang="en-US" sz="3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Creative Commons </a:t>
            </a:r>
            <a:r>
              <a:rPr b="0" lang="en-US" sz="3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Attribution-NonCommercial-ShareAlike</a:t>
            </a:r>
            <a:r>
              <a:rPr b="0" lang="en-US" sz="3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 4.0 International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 license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2B5A306-B80D-49D7-A287-4BBA8A46E3A7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88" name="Picture 4" descr=""/>
          <p:cNvPicPr/>
          <p:nvPr/>
        </p:nvPicPr>
        <p:blipFill>
          <a:blip r:embed="rId4"/>
          <a:stretch/>
        </p:blipFill>
        <p:spPr>
          <a:xfrm>
            <a:off x="4507560" y="3281040"/>
            <a:ext cx="3170520" cy="110916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489" name="TextShape 4"/>
          <p:cNvSpPr txBox="1"/>
          <p:nvPr/>
        </p:nvSpPr>
        <p:spPr>
          <a:xfrm>
            <a:off x="188640" y="4724280"/>
            <a:ext cx="11804400" cy="1996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0000"/>
              </a:lnSpc>
              <a:spcBef>
                <a:spcPts val="1800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Attribution: this work may contain portions from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</a:t>
            </a:r>
            <a:r>
              <a:rPr b="0" lang="en-US" sz="20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Databases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 course by Telerik Academy under </a:t>
            </a:r>
            <a:r>
              <a:rPr b="0" lang="en-US" sz="20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6"/>
              </a:rPr>
              <a:t>CC-BY-NC-SA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license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832" dur="indefinite" restart="never" nodeType="tmRoot">
          <p:childTnLst>
            <p:seq>
              <p:cTn id="83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extShape 1"/>
          <p:cNvSpPr txBox="1"/>
          <p:nvPr/>
        </p:nvSpPr>
        <p:spPr>
          <a:xfrm>
            <a:off x="259920" y="102960"/>
            <a:ext cx="9073800" cy="936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Free Trainings @ Software University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1" name="TextShape 2"/>
          <p:cNvSpPr txBox="1"/>
          <p:nvPr/>
        </p:nvSpPr>
        <p:spPr>
          <a:xfrm>
            <a:off x="259920" y="1039680"/>
            <a:ext cx="9434160" cy="563904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Software University Foundation – </a:t>
            </a:r>
            <a:r>
              <a:rPr b="0" lang="en-US" sz="32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softuni.org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Software University – High-Quality Education, Profession and Job for Software Developers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softuni.bg</a:t>
            </a:r>
            <a:r>
              <a:rPr b="0" lang="en-US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Software University @ Facebook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facebook.com/SoftwareUniversity</a:t>
            </a:r>
            <a:endParaRPr b="0" lang="en-US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Software University Forums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60948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4"/>
              </a:rPr>
              <a:t>forum.softuni.bg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92" name="Picture 8" descr=""/>
          <p:cNvPicPr/>
          <p:nvPr/>
        </p:nvPicPr>
        <p:blipFill>
          <a:blip r:embed="rId5"/>
          <a:stretch/>
        </p:blipFill>
        <p:spPr>
          <a:xfrm>
            <a:off x="9726480" y="1594800"/>
            <a:ext cx="1700640" cy="1569960"/>
          </a:xfrm>
          <a:prstGeom prst="rect">
            <a:avLst/>
          </a:prstGeom>
          <a:ln w="12600">
            <a:solidFill>
              <a:srgbClr val="55438f"/>
            </a:solidFill>
            <a:round/>
          </a:ln>
        </p:spPr>
      </p:pic>
      <p:pic>
        <p:nvPicPr>
          <p:cNvPr id="493" name="Picture 9" descr=""/>
          <p:cNvPicPr/>
          <p:nvPr/>
        </p:nvPicPr>
        <p:blipFill>
          <a:blip r:embed="rId6"/>
          <a:srcRect l="-5357" t="-15235" r="-5357" b="-15235"/>
          <a:stretch/>
        </p:blipFill>
        <p:spPr>
          <a:xfrm>
            <a:off x="9457200" y="466920"/>
            <a:ext cx="2269440" cy="874440"/>
          </a:xfrm>
          <a:prstGeom prst="rect">
            <a:avLst/>
          </a:prstGeom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494" name="Picture 4" descr=""/>
          <p:cNvPicPr/>
          <p:nvPr/>
        </p:nvPicPr>
        <p:blipFill>
          <a:blip r:embed="rId7"/>
          <a:stretch/>
        </p:blipFill>
        <p:spPr>
          <a:xfrm>
            <a:off x="10075680" y="3512160"/>
            <a:ext cx="1003680" cy="1017360"/>
          </a:xfrm>
          <a:prstGeom prst="rect">
            <a:avLst/>
          </a:prstGeom>
          <a:ln>
            <a:noFill/>
          </a:ln>
        </p:spPr>
      </p:pic>
      <p:pic>
        <p:nvPicPr>
          <p:cNvPr id="495" name="Picture 12" descr=""/>
          <p:cNvPicPr/>
          <p:nvPr/>
        </p:nvPicPr>
        <p:blipFill>
          <a:blip r:embed="rId8"/>
          <a:stretch/>
        </p:blipFill>
        <p:spPr>
          <a:xfrm>
            <a:off x="10109160" y="4876920"/>
            <a:ext cx="969840" cy="965520"/>
          </a:xfrm>
          <a:prstGeom prst="rect">
            <a:avLst/>
          </a:prstGeom>
          <a:ln>
            <a:noFill/>
          </a:ln>
        </p:spPr>
      </p:pic>
      <p:pic>
        <p:nvPicPr>
          <p:cNvPr id="496" name="Picture 4" descr=""/>
          <p:cNvPicPr/>
          <p:nvPr/>
        </p:nvPicPr>
        <p:blipFill>
          <a:blip r:embed="rId9"/>
          <a:stretch/>
        </p:blipFill>
        <p:spPr>
          <a:xfrm>
            <a:off x="6762240" y="3093840"/>
            <a:ext cx="2286000" cy="249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4" dur="indefinite" restart="never" nodeType="tmRoot">
          <p:childTnLst>
            <p:seq>
              <p:cTn id="83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21CEAB4-3DE3-475E-997B-063949137A09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Functions Basics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45" name="Picture 2" descr=""/>
          <p:cNvPicPr/>
          <p:nvPr/>
        </p:nvPicPr>
        <p:blipFill>
          <a:blip r:embed="rId1"/>
          <a:stretch/>
        </p:blipFill>
        <p:spPr>
          <a:xfrm>
            <a:off x="3960720" y="911880"/>
            <a:ext cx="4343760" cy="5945760"/>
          </a:xfrm>
          <a:prstGeom prst="rect">
            <a:avLst/>
          </a:prstGeom>
          <a:ln>
            <a:noFill/>
          </a:ln>
        </p:spPr>
      </p:pic>
      <p:pic>
        <p:nvPicPr>
          <p:cNvPr id="246" name="Picture 5" descr=""/>
          <p:cNvPicPr/>
          <p:nvPr/>
        </p:nvPicPr>
        <p:blipFill>
          <a:blip r:embed="rId2"/>
          <a:stretch/>
        </p:blipFill>
        <p:spPr>
          <a:xfrm>
            <a:off x="9628200" y="4909680"/>
            <a:ext cx="947880" cy="1614960"/>
          </a:xfrm>
          <a:prstGeom prst="rect">
            <a:avLst/>
          </a:prstGeom>
          <a:ln>
            <a:noFill/>
          </a:ln>
        </p:spPr>
      </p:pic>
      <p:pic>
        <p:nvPicPr>
          <p:cNvPr id="247" name="Picture 6" descr=""/>
          <p:cNvPicPr/>
          <p:nvPr/>
        </p:nvPicPr>
        <p:blipFill>
          <a:blip r:embed="rId3"/>
          <a:stretch/>
        </p:blipFill>
        <p:spPr>
          <a:xfrm>
            <a:off x="10589400" y="3066480"/>
            <a:ext cx="1190880" cy="1636560"/>
          </a:xfrm>
          <a:prstGeom prst="rect">
            <a:avLst/>
          </a:prstGeom>
          <a:ln>
            <a:noFill/>
          </a:ln>
        </p:spPr>
      </p:pic>
      <p:pic>
        <p:nvPicPr>
          <p:cNvPr id="248" name="Picture 7" descr=""/>
          <p:cNvPicPr/>
          <p:nvPr/>
        </p:nvPicPr>
        <p:blipFill>
          <a:blip r:embed="rId4"/>
          <a:stretch/>
        </p:blipFill>
        <p:spPr>
          <a:xfrm>
            <a:off x="9211680" y="1151280"/>
            <a:ext cx="1479960" cy="1858680"/>
          </a:xfrm>
          <a:prstGeom prst="rect">
            <a:avLst/>
          </a:prstGeom>
          <a:ln>
            <a:noFill/>
          </a:ln>
        </p:spPr>
      </p:pic>
      <p:pic>
        <p:nvPicPr>
          <p:cNvPr id="249" name="Picture 8" descr=""/>
          <p:cNvPicPr/>
          <p:nvPr/>
        </p:nvPicPr>
        <p:blipFill>
          <a:blip r:embed="rId5"/>
          <a:stretch/>
        </p:blipFill>
        <p:spPr>
          <a:xfrm>
            <a:off x="664560" y="173160"/>
            <a:ext cx="2023560" cy="2569680"/>
          </a:xfrm>
          <a:prstGeom prst="rect">
            <a:avLst/>
          </a:prstGeom>
          <a:ln>
            <a:noFill/>
          </a:ln>
        </p:spPr>
      </p:pic>
      <p:pic>
        <p:nvPicPr>
          <p:cNvPr id="250" name="Picture 9" descr=""/>
          <p:cNvPicPr/>
          <p:nvPr/>
        </p:nvPicPr>
        <p:blipFill>
          <a:blip r:embed="rId6"/>
          <a:stretch/>
        </p:blipFill>
        <p:spPr>
          <a:xfrm>
            <a:off x="703800" y="2875680"/>
            <a:ext cx="1647360" cy="1647360"/>
          </a:xfrm>
          <a:prstGeom prst="rect">
            <a:avLst/>
          </a:prstGeom>
          <a:ln>
            <a:noFill/>
          </a:ln>
        </p:spPr>
      </p:pic>
      <p:pic>
        <p:nvPicPr>
          <p:cNvPr id="251" name="Picture 11" descr=""/>
          <p:cNvPicPr/>
          <p:nvPr/>
        </p:nvPicPr>
        <p:blipFill>
          <a:blip r:embed="rId7"/>
          <a:stretch/>
        </p:blipFill>
        <p:spPr>
          <a:xfrm>
            <a:off x="379440" y="4622760"/>
            <a:ext cx="3238200" cy="2023560"/>
          </a:xfrm>
          <a:prstGeom prst="rect">
            <a:avLst/>
          </a:prstGeom>
          <a:ln>
            <a:noFill/>
          </a:ln>
        </p:spPr>
      </p:pic>
      <p:sp>
        <p:nvSpPr>
          <p:cNvPr id="252" name="CustomShape 3"/>
          <p:cNvSpPr/>
          <p:nvPr/>
        </p:nvSpPr>
        <p:spPr>
          <a:xfrm rot="17370000">
            <a:off x="3600720" y="1521360"/>
            <a:ext cx="376200" cy="12114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4"/>
          <p:cNvSpPr/>
          <p:nvPr/>
        </p:nvSpPr>
        <p:spPr>
          <a:xfrm rot="14896200">
            <a:off x="8380440" y="1816560"/>
            <a:ext cx="376200" cy="12114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5"/>
          <p:cNvSpPr/>
          <p:nvPr/>
        </p:nvSpPr>
        <p:spPr>
          <a:xfrm rot="17370000">
            <a:off x="3159720" y="3432960"/>
            <a:ext cx="376200" cy="12114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6"/>
          <p:cNvSpPr/>
          <p:nvPr/>
        </p:nvSpPr>
        <p:spPr>
          <a:xfrm rot="15247800">
            <a:off x="8564760" y="3542040"/>
            <a:ext cx="376200" cy="12114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7"/>
          <p:cNvSpPr/>
          <p:nvPr/>
        </p:nvSpPr>
        <p:spPr>
          <a:xfrm rot="15636600">
            <a:off x="4131720" y="5467680"/>
            <a:ext cx="292680" cy="94248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8"/>
          <p:cNvSpPr/>
          <p:nvPr/>
        </p:nvSpPr>
        <p:spPr>
          <a:xfrm rot="17463600">
            <a:off x="8611560" y="4984920"/>
            <a:ext cx="376200" cy="12114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4" dur="indefinite" restart="never" nodeType="tmRoot">
          <p:childTnLst>
            <p:seq>
              <p:cTn id="25" dur="indefinite" nodeType="mainSeq">
                <p:childTnLst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38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User-Defined Functions</a:t>
            </a:r>
            <a:endParaRPr b="0" lang="en-US" sz="3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Always returns a value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accept parameters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be nested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0" name="TextShape 3"/>
          <p:cNvSpPr txBox="1"/>
          <p:nvPr/>
        </p:nvSpPr>
        <p:spPr>
          <a:xfrm>
            <a:off x="11428560" y="6553080"/>
            <a:ext cx="456840" cy="2282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B4C9B4A-6AF7-4A5D-9382-3136CB714B22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62" dur="indefinite" restart="never" nodeType="tmRoot">
          <p:childTnLst>
            <p:seq>
              <p:cTn id="6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1AD4BDD-4908-4F99-88BE-4E41496A0EF4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 Functions 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188640" y="1078920"/>
            <a:ext cx="11925000" cy="37771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bg-BG" sz="22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DELIMITER $$</a:t>
            </a:r>
            <a:endParaRPr b="0" lang="bg-BG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2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CREATE FUNCTION </a:t>
            </a:r>
            <a:r>
              <a:rPr b="1" lang="bg-BG" sz="2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udf_project_weeks (start_date DATETIME, end_date DATETIME)</a:t>
            </a:r>
            <a:endParaRPr b="0" lang="bg-BG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RETURNS INT</a:t>
            </a:r>
            <a:endParaRPr b="0" lang="bg-BG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2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BEGIN</a:t>
            </a:r>
            <a:endParaRPr b="0" lang="bg-BG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	</a:t>
            </a:r>
            <a:r>
              <a:rPr b="1" lang="bg-BG" sz="22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DECLARE</a:t>
            </a:r>
            <a:r>
              <a:rPr b="1" lang="bg-BG" sz="2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project_weeks INT;</a:t>
            </a:r>
            <a:endParaRPr b="0" lang="bg-BG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	</a:t>
            </a:r>
            <a:r>
              <a:rPr b="1" lang="bg-BG" sz="2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IF(end_date IS NULL) THEN</a:t>
            </a:r>
            <a:endParaRPr b="0" lang="bg-BG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	</a:t>
            </a:r>
            <a:r>
              <a:rPr b="1" lang="bg-BG" sz="2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	</a:t>
            </a:r>
            <a:r>
              <a:rPr b="1" lang="bg-BG" sz="2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SET end_date := NOW();</a:t>
            </a:r>
            <a:r>
              <a:rPr b="1" lang="bg-BG" sz="2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	</a:t>
            </a:r>
            <a:endParaRPr b="0" lang="bg-BG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	</a:t>
            </a:r>
            <a:r>
              <a:rPr b="1" lang="bg-BG" sz="2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END IF;</a:t>
            </a:r>
            <a:endParaRPr b="0" lang="bg-BG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	</a:t>
            </a:r>
            <a:r>
              <a:rPr b="1" lang="bg-BG" sz="2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SET project_weeks := DATEDIFF(DATE(end_date), DATE(start_date)) / 7;</a:t>
            </a:r>
            <a:endParaRPr b="0" lang="bg-BG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	</a:t>
            </a:r>
            <a:r>
              <a:rPr b="1" lang="bg-BG" sz="22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RETURN project_weeks;</a:t>
            </a:r>
            <a:endParaRPr b="0" lang="bg-BG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2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END $$</a:t>
            </a:r>
            <a:endParaRPr b="0" lang="bg-BG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4417920" y="475560"/>
            <a:ext cx="3290400" cy="476640"/>
          </a:xfrm>
          <a:prstGeom prst="wedgeRoundRectCallout">
            <a:avLst>
              <a:gd name="adj1" fmla="val -44044"/>
              <a:gd name="adj2" fmla="val 146324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Function Name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5"/>
          <p:cNvSpPr/>
          <p:nvPr/>
        </p:nvSpPr>
        <p:spPr>
          <a:xfrm>
            <a:off x="8854560" y="1915200"/>
            <a:ext cx="3290400" cy="476640"/>
          </a:xfrm>
          <a:prstGeom prst="wedgeRoundRectCallout">
            <a:avLst>
              <a:gd name="adj1" fmla="val -49484"/>
              <a:gd name="adj2" fmla="val -7824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Parameters 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6"/>
          <p:cNvSpPr/>
          <p:nvPr/>
        </p:nvSpPr>
        <p:spPr>
          <a:xfrm>
            <a:off x="5408640" y="1812600"/>
            <a:ext cx="3290400" cy="476640"/>
          </a:xfrm>
          <a:prstGeom prst="wedgeRoundRectCallout">
            <a:avLst>
              <a:gd name="adj1" fmla="val -55994"/>
              <a:gd name="adj2" fmla="val 9267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Variable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7"/>
          <p:cNvSpPr/>
          <p:nvPr/>
        </p:nvSpPr>
        <p:spPr>
          <a:xfrm>
            <a:off x="6442560" y="3148920"/>
            <a:ext cx="3290400" cy="476640"/>
          </a:xfrm>
          <a:prstGeom prst="wedgeRoundRectCallout">
            <a:avLst>
              <a:gd name="adj1" fmla="val -78980"/>
              <a:gd name="adj2" fmla="val -9032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Statement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8"/>
          <p:cNvSpPr/>
          <p:nvPr/>
        </p:nvSpPr>
        <p:spPr>
          <a:xfrm>
            <a:off x="4977720" y="4384800"/>
            <a:ext cx="3290400" cy="476640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Return result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4" dur="indefinite" restart="never" nodeType="tmRoot">
          <p:childTnLst>
            <p:seq>
              <p:cTn id="65" nodeType="mainSeq">
                <p:childTnLst>
                  <p:par>
                    <p:cTn id="66" fill="freeze">
                      <p:stCondLst>
                        <p:cond delay="indefinite"/>
                      </p:stCondLst>
                      <p:childTnLst>
                        <p:par>
                          <p:cTn id="67" fill="freeze">
                            <p:stCondLst>
                              <p:cond delay="0"/>
                            </p:stCondLst>
                            <p:childTnLst>
                              <p:par>
                                <p:cTn id="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3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freeze">
                      <p:stCondLst>
                        <p:cond delay="indefinite"/>
                      </p:stCondLst>
                      <p:childTnLst>
                        <p:par>
                          <p:cTn id="71" fill="freeze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88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freeze">
                      <p:stCondLst>
                        <p:cond delay="indefinite"/>
                      </p:stCondLst>
                      <p:childTnLst>
                        <p:par>
                          <p:cTn id="77" fill="freeze">
                            <p:stCondLst>
                              <p:cond delay="0"/>
                            </p:stCondLst>
                            <p:childTnLst>
                              <p:par>
                                <p:cTn id="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freeze">
                      <p:stCondLst>
                        <p:cond delay="indefinite"/>
                      </p:stCondLst>
                      <p:childTnLst>
                        <p:par>
                          <p:cTn id="81" fill="freeze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freeze">
                      <p:stCondLst>
                        <p:cond delay="indefinite"/>
                      </p:stCondLst>
                      <p:childTnLst>
                        <p:par>
                          <p:cTn id="85" fill="freeze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89" end="2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00" end="10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freeze">
                      <p:stCondLst>
                        <p:cond delay="indefinite"/>
                      </p:stCondLst>
                      <p:childTnLst>
                        <p:par>
                          <p:cTn id="91" fill="freeze">
                            <p:stCondLst>
                              <p:cond delay="0"/>
                            </p:stCondLst>
                            <p:childTnLst>
                              <p:par>
                                <p:cTn id="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06" end="1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freeze">
                      <p:stCondLst>
                        <p:cond delay="indefinite"/>
                      </p:stCondLst>
                      <p:childTnLst>
                        <p:par>
                          <p:cTn id="95" fill="freeze">
                            <p:stCondLst>
                              <p:cond delay="0"/>
                            </p:stCondLst>
                            <p:childTnLst>
                              <p:par>
                                <p:cTn id="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freeze">
                      <p:stCondLst>
                        <p:cond delay="indefinite"/>
                      </p:stCondLst>
                      <p:childTnLst>
                        <p:par>
                          <p:cTn id="99" fill="freeze">
                            <p:stCondLst>
                              <p:cond delay="0"/>
                            </p:stCondLst>
                            <p:childTnLst>
                              <p:par>
                                <p:cTn id="1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34" end="1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61" end="1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87" end="1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freeze">
                      <p:stCondLst>
                        <p:cond delay="indefinite"/>
                      </p:stCondLst>
                      <p:childTnLst>
                        <p:par>
                          <p:cTn id="109" fill="freeze">
                            <p:stCondLst>
                              <p:cond delay="0"/>
                            </p:stCondLst>
                            <p:childTnLst>
                              <p:par>
                                <p:cTn id="1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96" end="2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66" end="2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freeze">
                      <p:stCondLst>
                        <p:cond delay="indefinite"/>
                      </p:stCondLst>
                      <p:childTnLst>
                        <p:par>
                          <p:cTn id="115" fill="freeze">
                            <p:stCondLst>
                              <p:cond delay="0"/>
                            </p:stCondLst>
                            <p:childTnLst>
                              <p:par>
                                <p:cTn id="1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4E1A444-DCFF-4A64-BCA5-1586279E9A4A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Execute Functions 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188640" y="1042920"/>
            <a:ext cx="11848680" cy="19191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bg-BG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SELECT p.project_id, 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	</a:t>
            </a:r>
            <a:r>
              <a:rPr b="1" lang="bg-BG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DATE(p.start_date) AS 'start_date', 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 </a:t>
            </a:r>
            <a:r>
              <a:rPr b="1" lang="bg-BG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DATE(p.end_date) AS 'end_date',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	</a:t>
            </a:r>
            <a:r>
              <a:rPr b="1" lang="bg-BG" sz="2200" spc="-1" strike="noStrike">
                <a:solidFill>
                  <a:srgbClr val="efbb7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udf_project_weeks(p.start_date, p.end_date) </a:t>
            </a:r>
            <a:r>
              <a:rPr b="1" lang="bg-BG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AS 'project_weeks'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bg-BG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FROM projects AS p;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72" name="Table 4"/>
          <p:cNvGraphicFramePr/>
          <p:nvPr/>
        </p:nvGraphicFramePr>
        <p:xfrm>
          <a:off x="760320" y="4212360"/>
          <a:ext cx="10634040" cy="2394360"/>
        </p:xfrm>
        <a:graphic>
          <a:graphicData uri="http://schemas.openxmlformats.org/drawingml/2006/table">
            <a:tbl>
              <a:tblPr/>
              <a:tblGrid>
                <a:gridCol w="2658600"/>
                <a:gridCol w="2658600"/>
                <a:gridCol w="2658600"/>
                <a:gridCol w="2658600"/>
              </a:tblGrid>
              <a:tr h="598320">
                <a:tc>
                  <a:txBody>
                    <a:bodyPr lIns="119520" rIns="119520" tIns="59760" bIns="597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bg-BG" sz="31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project_id</a:t>
                      </a:r>
                      <a:endParaRPr b="0" lang="bg-BG" sz="31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9520" marR="119520">
                    <a:solidFill>
                      <a:srgbClr val="f3be60">
                        <a:alpha val="50000"/>
                      </a:srgbClr>
                    </a:solidFill>
                  </a:tcPr>
                </a:tc>
                <a:tc>
                  <a:txBody>
                    <a:bodyPr lIns="119520" rIns="119520" tIns="59760" bIns="597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bg-BG" sz="31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start_date</a:t>
                      </a:r>
                      <a:endParaRPr b="0" lang="bg-BG" sz="31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9520" marR="119520">
                    <a:solidFill>
                      <a:srgbClr val="f3be60">
                        <a:alpha val="50000"/>
                      </a:srgbClr>
                    </a:solidFill>
                  </a:tcPr>
                </a:tc>
                <a:tc>
                  <a:txBody>
                    <a:bodyPr lIns="119520" rIns="119520" tIns="59760" bIns="597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bg-BG" sz="31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end_date</a:t>
                      </a:r>
                      <a:endParaRPr b="0" lang="bg-BG" sz="31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9520" marR="119520">
                    <a:solidFill>
                      <a:srgbClr val="f3be60">
                        <a:alpha val="50000"/>
                      </a:srgbClr>
                    </a:solidFill>
                  </a:tcPr>
                </a:tc>
                <a:tc>
                  <a:txBody>
                    <a:bodyPr lIns="119520" rIns="119520" tIns="59760" bIns="597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bg-BG" sz="31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project_weeks</a:t>
                      </a:r>
                      <a:endParaRPr b="0" lang="bg-BG" sz="31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9520" marR="119520">
                    <a:solidFill>
                      <a:srgbClr val="f3be60">
                        <a:alpha val="50000"/>
                      </a:srgbClr>
                    </a:solidFill>
                  </a:tcPr>
                </a:tc>
              </a:tr>
              <a:tr h="599400">
                <a:tc>
                  <a:txBody>
                    <a:bodyPr lIns="119520" rIns="119520" tIns="59760" bIns="597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bg-BG" sz="31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b="0" lang="bg-BG" sz="31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9520" marR="119520">
                    <a:solidFill>
                      <a:srgbClr val="d9d5c7">
                        <a:alpha val="20000"/>
                      </a:srgbClr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bg-BG" sz="31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2003-06-01</a:t>
                      </a:r>
                      <a:endParaRPr b="0" lang="bg-BG" sz="31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d9d5c7">
                        <a:alpha val="20000"/>
                      </a:srgbClr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bg-BG" sz="31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NULL</a:t>
                      </a:r>
                      <a:endParaRPr b="0" lang="bg-BG" sz="31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d9d5c7">
                        <a:alpha val="20000"/>
                      </a:srgbClr>
                    </a:solidFill>
                  </a:tcPr>
                </a:tc>
                <a:tc>
                  <a:txBody>
                    <a:bodyPr lIns="119520" rIns="119520" tIns="59760" bIns="597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bg-BG" sz="31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732</a:t>
                      </a:r>
                      <a:endParaRPr b="0" lang="bg-BG" sz="31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9520" marR="119520">
                    <a:solidFill>
                      <a:srgbClr val="d9d5c7">
                        <a:alpha val="20000"/>
                      </a:srgbClr>
                    </a:solidFill>
                  </a:tcPr>
                </a:tc>
              </a:tr>
              <a:tr h="598320">
                <a:tc>
                  <a:txBody>
                    <a:bodyPr lIns="119520" rIns="119520" tIns="59760" bIns="597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bg-BG" sz="31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b="0" lang="bg-BG" sz="31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9520" marR="119520">
                    <a:solidFill>
                      <a:srgbClr val="d9d5c7">
                        <a:alpha val="20000"/>
                      </a:srgbClr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bg-BG" sz="31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2001-06-01</a:t>
                      </a:r>
                      <a:endParaRPr b="0" lang="bg-BG" sz="31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d9d5c7">
                        <a:alpha val="20000"/>
                      </a:srgbClr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bg-BG" sz="31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2003-06-01</a:t>
                      </a:r>
                      <a:endParaRPr b="0" lang="bg-BG" sz="31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d9d5c7">
                        <a:alpha val="20000"/>
                      </a:srgbClr>
                    </a:solidFill>
                  </a:tcPr>
                </a:tc>
                <a:tc>
                  <a:txBody>
                    <a:bodyPr lIns="119520" rIns="119520" tIns="59760" bIns="597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bg-BG" sz="31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104</a:t>
                      </a:r>
                      <a:endParaRPr b="0" lang="bg-BG" sz="31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9520" marR="119520">
                    <a:solidFill>
                      <a:srgbClr val="d9d5c7">
                        <a:alpha val="20000"/>
                      </a:srgbClr>
                    </a:solidFill>
                  </a:tcPr>
                </a:tc>
              </a:tr>
              <a:tr h="598320">
                <a:tc>
                  <a:txBody>
                    <a:bodyPr lIns="119520" rIns="119520" tIns="59760" bIns="597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bg-BG" sz="31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b="0" lang="bg-BG" sz="31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9520" marR="119520">
                    <a:solidFill>
                      <a:srgbClr val="d9d5c7">
                        <a:alpha val="20000"/>
                      </a:srgbClr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bg-BG" sz="31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2002-06-01</a:t>
                      </a:r>
                      <a:endParaRPr b="0" lang="bg-BG" sz="31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d9d5c7">
                        <a:alpha val="20000"/>
                      </a:srgbClr>
                    </a:solidFill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bg-BG" sz="31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2003-06-01</a:t>
                      </a:r>
                      <a:endParaRPr b="0" lang="bg-BG" sz="31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d9d5c7">
                        <a:alpha val="20000"/>
                      </a:srgbClr>
                    </a:solidFill>
                  </a:tcPr>
                </a:tc>
                <a:tc>
                  <a:txBody>
                    <a:bodyPr lIns="119520" rIns="119520" tIns="59760" bIns="597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bg-BG" sz="31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52</a:t>
                      </a:r>
                      <a:endParaRPr b="0" lang="bg-BG" sz="31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19520" marR="119520">
                    <a:solidFill>
                      <a:srgbClr val="d9d5c7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73" name="CustomShape 5"/>
          <p:cNvSpPr/>
          <p:nvPr/>
        </p:nvSpPr>
        <p:spPr>
          <a:xfrm>
            <a:off x="5865840" y="448560"/>
            <a:ext cx="3290400" cy="476640"/>
          </a:xfrm>
          <a:prstGeom prst="wedgeRoundRectCallout">
            <a:avLst>
              <a:gd name="adj1" fmla="val -38792"/>
              <a:gd name="adj2" fmla="val 8901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bg-BG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Call function</a:t>
            </a:r>
            <a:endParaRPr b="0" lang="bg-BG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8" dur="indefinite" restart="never" nodeType="tmRoot">
          <p:childTnLst>
            <p:seq>
              <p:cTn id="119" dur="indefinite" nodeType="mainSeq">
                <p:childTnLst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Write a function 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udf_get_salary_level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(salary DECIMAL(19,4)) that receives 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salary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of an employee and returns the 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 of the salary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salary is </a:t>
            </a: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 30000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return </a:t>
            </a: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"Low"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salary is </a:t>
            </a: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between 30000 and 50000 (inclusive)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return</a:t>
            </a: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"Average"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salary is </a:t>
            </a: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50000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return</a:t>
            </a: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"High"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Problem: Salary Level Function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6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2D81049-9E6E-4AFB-B234-107D3C77D999}" type="slidenum">
              <a:rPr b="0" lang="bg-BG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bg-BG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760320" y="6167880"/>
            <a:ext cx="10591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bg-BG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 your solution here: </a:t>
            </a:r>
            <a:r>
              <a:rPr b="0" lang="bg-BG" sz="2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https://judge.softuni.bg/Contests/Practice/Index/302#4</a:t>
            </a:r>
            <a:endParaRPr b="0" lang="bg-BG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8" name="Picture 4" descr=""/>
          <p:cNvPicPr/>
          <p:nvPr/>
        </p:nvPicPr>
        <p:blipFill>
          <a:blip r:embed="rId2"/>
          <a:stretch/>
        </p:blipFill>
        <p:spPr>
          <a:xfrm>
            <a:off x="9150120" y="4358160"/>
            <a:ext cx="1744560" cy="1744560"/>
          </a:xfrm>
          <a:prstGeom prst="rect">
            <a:avLst/>
          </a:prstGeom>
          <a:ln>
            <a:noFill/>
          </a:ln>
        </p:spPr>
      </p:pic>
      <p:pic>
        <p:nvPicPr>
          <p:cNvPr id="279" name="Picture 2" descr=""/>
          <p:cNvPicPr/>
          <p:nvPr/>
        </p:nvPicPr>
        <p:blipFill>
          <a:blip r:embed="rId3"/>
          <a:stretch/>
        </p:blipFill>
        <p:spPr>
          <a:xfrm>
            <a:off x="760320" y="4191120"/>
            <a:ext cx="7089480" cy="1676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8" dur="indefinite" restart="never" nodeType="tmRoot">
          <p:childTnLst>
            <p:seq>
              <p:cTn id="129" dur="indefinite" nodeType="mainSeq">
                <p:childTnLst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33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4" dur="500"/>
                                        <p:tgtEl>
                                          <p:spTgt spid="274">
                                            <p:txEl>
                                              <p:pRg st="133" end="16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67" end="2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9" dur="500"/>
                                        <p:tgtEl>
                                          <p:spTgt spid="274">
                                            <p:txEl>
                                              <p:pRg st="167" end="2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33" end="2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4" dur="500"/>
                                        <p:tgtEl>
                                          <p:spTgt spid="274">
                                            <p:txEl>
                                              <p:pRg st="233" end="26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3842</TotalTime>
  <Application>LibreOffice/5.3.2.2$Windows_x86 LibreOffice_project/6cd4f1ef626f15116896b1d8e1398b56da0d0ee1</Application>
  <Words>1645</Words>
  <Paragraphs>442</Paragraphs>
  <Company>Software University (SoftUni)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2014-01-02T17:00:34Z</dcterms:created>
  <dc:creator>Software University Foundation</dc:creator>
  <dc:description>Software University Foundation - http://softuni.org</dc:description>
  <cp:keywords>Databases SoftUni Software University MSSQL SQL Management Studio SQL Server Express</cp:keywords>
  <dc:language>bg-BG</dc:language>
  <cp:lastModifiedBy/>
  <dcterms:modified xsi:type="dcterms:W3CDTF">2017-06-14T17:11:38Z</dcterms:modified>
  <cp:revision>245</cp:revision>
  <dc:subject>Software Development Course</dc:subject>
  <dc:title>Functions, Triggers and Transactions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Software University (SoftUni)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27</vt:i4>
  </property>
  <property fmtid="{D5CDD505-2E9C-101B-9397-08002B2CF9AE}" pid="9" name="PresentationFormat">
    <vt:lpwstr>Custom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41</vt:i4>
  </property>
  <property fmtid="{D5CDD505-2E9C-101B-9397-08002B2CF9AE}" pid="13" name="_TemplateID">
    <vt:lpwstr>TC027879909991</vt:lpwstr>
  </property>
  <property fmtid="{D5CDD505-2E9C-101B-9397-08002B2CF9AE}" pid="14" name="category">
    <vt:lpwstr>DB Basics Course @ SoftUni - https://softuni.bg/courses/databases-basics-ms-sql-server</vt:lpwstr>
  </property>
</Properties>
</file>